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57" r:id="rId5"/>
    <p:sldId id="265" r:id="rId6"/>
    <p:sldId id="278" r:id="rId7"/>
    <p:sldId id="281" r:id="rId8"/>
    <p:sldId id="263" r:id="rId9"/>
    <p:sldId id="266" r:id="rId10"/>
    <p:sldId id="270" r:id="rId11"/>
    <p:sldId id="273" r:id="rId12"/>
    <p:sldId id="274" r:id="rId13"/>
    <p:sldId id="261" r:id="rId14"/>
  </p:sldIdLst>
  <p:sldSz cx="9144000" cy="5122863"/>
  <p:notesSz cx="6858000" cy="9144000"/>
  <p:defaultTextStyle>
    <a:defPPr>
      <a:defRPr lang="sv-SE"/>
    </a:defPPr>
    <a:lvl1pPr marL="0" algn="l" defTabSz="684794" rtl="0" eaLnBrk="1" latinLnBrk="0" hangingPunct="1">
      <a:defRPr sz="1348" kern="1200">
        <a:solidFill>
          <a:schemeClr val="tx1"/>
        </a:solidFill>
        <a:latin typeface="+mn-lt"/>
        <a:ea typeface="+mn-ea"/>
        <a:cs typeface="+mn-cs"/>
      </a:defRPr>
    </a:lvl1pPr>
    <a:lvl2pPr marL="342397" algn="l" defTabSz="684794" rtl="0" eaLnBrk="1" latinLnBrk="0" hangingPunct="1">
      <a:defRPr sz="1348" kern="1200">
        <a:solidFill>
          <a:schemeClr val="tx1"/>
        </a:solidFill>
        <a:latin typeface="+mn-lt"/>
        <a:ea typeface="+mn-ea"/>
        <a:cs typeface="+mn-cs"/>
      </a:defRPr>
    </a:lvl2pPr>
    <a:lvl3pPr marL="684794" algn="l" defTabSz="684794" rtl="0" eaLnBrk="1" latinLnBrk="0" hangingPunct="1">
      <a:defRPr sz="1348" kern="1200">
        <a:solidFill>
          <a:schemeClr val="tx1"/>
        </a:solidFill>
        <a:latin typeface="+mn-lt"/>
        <a:ea typeface="+mn-ea"/>
        <a:cs typeface="+mn-cs"/>
      </a:defRPr>
    </a:lvl3pPr>
    <a:lvl4pPr marL="1027191" algn="l" defTabSz="684794" rtl="0" eaLnBrk="1" latinLnBrk="0" hangingPunct="1">
      <a:defRPr sz="1348" kern="1200">
        <a:solidFill>
          <a:schemeClr val="tx1"/>
        </a:solidFill>
        <a:latin typeface="+mn-lt"/>
        <a:ea typeface="+mn-ea"/>
        <a:cs typeface="+mn-cs"/>
      </a:defRPr>
    </a:lvl4pPr>
    <a:lvl5pPr marL="1369588" algn="l" defTabSz="684794" rtl="0" eaLnBrk="1" latinLnBrk="0" hangingPunct="1">
      <a:defRPr sz="1348" kern="1200">
        <a:solidFill>
          <a:schemeClr val="tx1"/>
        </a:solidFill>
        <a:latin typeface="+mn-lt"/>
        <a:ea typeface="+mn-ea"/>
        <a:cs typeface="+mn-cs"/>
      </a:defRPr>
    </a:lvl5pPr>
    <a:lvl6pPr marL="1711985" algn="l" defTabSz="684794" rtl="0" eaLnBrk="1" latinLnBrk="0" hangingPunct="1">
      <a:defRPr sz="1348" kern="1200">
        <a:solidFill>
          <a:schemeClr val="tx1"/>
        </a:solidFill>
        <a:latin typeface="+mn-lt"/>
        <a:ea typeface="+mn-ea"/>
        <a:cs typeface="+mn-cs"/>
      </a:defRPr>
    </a:lvl6pPr>
    <a:lvl7pPr marL="2054382" algn="l" defTabSz="684794" rtl="0" eaLnBrk="1" latinLnBrk="0" hangingPunct="1">
      <a:defRPr sz="1348" kern="1200">
        <a:solidFill>
          <a:schemeClr val="tx1"/>
        </a:solidFill>
        <a:latin typeface="+mn-lt"/>
        <a:ea typeface="+mn-ea"/>
        <a:cs typeface="+mn-cs"/>
      </a:defRPr>
    </a:lvl7pPr>
    <a:lvl8pPr marL="2396780" algn="l" defTabSz="684794" rtl="0" eaLnBrk="1" latinLnBrk="0" hangingPunct="1">
      <a:defRPr sz="1348" kern="1200">
        <a:solidFill>
          <a:schemeClr val="tx1"/>
        </a:solidFill>
        <a:latin typeface="+mn-lt"/>
        <a:ea typeface="+mn-ea"/>
        <a:cs typeface="+mn-cs"/>
      </a:defRPr>
    </a:lvl8pPr>
    <a:lvl9pPr marL="2739177" algn="l" defTabSz="684794" rtl="0" eaLnBrk="1" latinLnBrk="0" hangingPunct="1">
      <a:defRPr sz="13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7" autoAdjust="0"/>
  </p:normalViewPr>
  <p:slideViewPr>
    <p:cSldViewPr snapToGrid="0">
      <p:cViewPr varScale="1">
        <p:scale>
          <a:sx n="140" d="100"/>
          <a:sy n="140" d="100"/>
        </p:scale>
        <p:origin x="67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BFA18-9960-4F02-A85D-67A2EF9FD083}" type="datetimeFigureOut">
              <a:rPr lang="fi-FI" smtClean="0"/>
              <a:t>14.5.2018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39FD4-A27D-4CFB-BEEE-DD2EEB411B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3969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15EB8-A7FB-49EA-821D-A10B8D842C0B}" type="datetimeFigureOut">
              <a:rPr lang="sv-SE" smtClean="0"/>
              <a:t>2018-05-14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1143000"/>
            <a:ext cx="5505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A23DF-6C51-43D6-83C0-2FF2293C74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0340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794" rtl="0" eaLnBrk="1" latinLnBrk="0" hangingPunct="1">
      <a:defRPr sz="899" kern="1200">
        <a:solidFill>
          <a:schemeClr val="tx1"/>
        </a:solidFill>
        <a:latin typeface="+mn-lt"/>
        <a:ea typeface="+mn-ea"/>
        <a:cs typeface="+mn-cs"/>
      </a:defRPr>
    </a:lvl1pPr>
    <a:lvl2pPr marL="342397" algn="l" defTabSz="684794" rtl="0" eaLnBrk="1" latinLnBrk="0" hangingPunct="1">
      <a:defRPr sz="899" kern="1200">
        <a:solidFill>
          <a:schemeClr val="tx1"/>
        </a:solidFill>
        <a:latin typeface="+mn-lt"/>
        <a:ea typeface="+mn-ea"/>
        <a:cs typeface="+mn-cs"/>
      </a:defRPr>
    </a:lvl2pPr>
    <a:lvl3pPr marL="684794" algn="l" defTabSz="684794" rtl="0" eaLnBrk="1" latinLnBrk="0" hangingPunct="1">
      <a:defRPr sz="899" kern="1200">
        <a:solidFill>
          <a:schemeClr val="tx1"/>
        </a:solidFill>
        <a:latin typeface="+mn-lt"/>
        <a:ea typeface="+mn-ea"/>
        <a:cs typeface="+mn-cs"/>
      </a:defRPr>
    </a:lvl3pPr>
    <a:lvl4pPr marL="1027191" algn="l" defTabSz="684794" rtl="0" eaLnBrk="1" latinLnBrk="0" hangingPunct="1">
      <a:defRPr sz="899" kern="1200">
        <a:solidFill>
          <a:schemeClr val="tx1"/>
        </a:solidFill>
        <a:latin typeface="+mn-lt"/>
        <a:ea typeface="+mn-ea"/>
        <a:cs typeface="+mn-cs"/>
      </a:defRPr>
    </a:lvl4pPr>
    <a:lvl5pPr marL="1369588" algn="l" defTabSz="684794" rtl="0" eaLnBrk="1" latinLnBrk="0" hangingPunct="1">
      <a:defRPr sz="899" kern="1200">
        <a:solidFill>
          <a:schemeClr val="tx1"/>
        </a:solidFill>
        <a:latin typeface="+mn-lt"/>
        <a:ea typeface="+mn-ea"/>
        <a:cs typeface="+mn-cs"/>
      </a:defRPr>
    </a:lvl5pPr>
    <a:lvl6pPr marL="1711985" algn="l" defTabSz="684794" rtl="0" eaLnBrk="1" latinLnBrk="0" hangingPunct="1">
      <a:defRPr sz="899" kern="1200">
        <a:solidFill>
          <a:schemeClr val="tx1"/>
        </a:solidFill>
        <a:latin typeface="+mn-lt"/>
        <a:ea typeface="+mn-ea"/>
        <a:cs typeface="+mn-cs"/>
      </a:defRPr>
    </a:lvl6pPr>
    <a:lvl7pPr marL="2054382" algn="l" defTabSz="684794" rtl="0" eaLnBrk="1" latinLnBrk="0" hangingPunct="1">
      <a:defRPr sz="899" kern="1200">
        <a:solidFill>
          <a:schemeClr val="tx1"/>
        </a:solidFill>
        <a:latin typeface="+mn-lt"/>
        <a:ea typeface="+mn-ea"/>
        <a:cs typeface="+mn-cs"/>
      </a:defRPr>
    </a:lvl7pPr>
    <a:lvl8pPr marL="2396780" algn="l" defTabSz="684794" rtl="0" eaLnBrk="1" latinLnBrk="0" hangingPunct="1">
      <a:defRPr sz="899" kern="1200">
        <a:solidFill>
          <a:schemeClr val="tx1"/>
        </a:solidFill>
        <a:latin typeface="+mn-lt"/>
        <a:ea typeface="+mn-ea"/>
        <a:cs typeface="+mn-cs"/>
      </a:defRPr>
    </a:lvl8pPr>
    <a:lvl9pPr marL="2739177" algn="l" defTabSz="684794" rtl="0" eaLnBrk="1" latinLnBrk="0" hangingPunct="1">
      <a:defRPr sz="8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oi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5" descr="e_logo_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14" y="4436834"/>
            <a:ext cx="1676894" cy="397795"/>
          </a:xfrm>
          <a:prstGeom prst="rect">
            <a:avLst/>
          </a:prstGeom>
        </p:spPr>
      </p:pic>
      <p:pic>
        <p:nvPicPr>
          <p:cNvPr id="4" name="Kuva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489" y="1532459"/>
            <a:ext cx="3770152" cy="1484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706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loitusdia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4"/>
          <p:cNvSpPr/>
          <p:nvPr userDrawn="1"/>
        </p:nvSpPr>
        <p:spPr>
          <a:xfrm>
            <a:off x="102900" y="102697"/>
            <a:ext cx="8947571" cy="4913385"/>
          </a:xfrm>
          <a:prstGeom prst="rect">
            <a:avLst/>
          </a:prstGeom>
          <a:solidFill>
            <a:srgbClr val="163E7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3" descr="e_logo_tag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40" y="4284455"/>
            <a:ext cx="1735140" cy="411613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5160" y="1753861"/>
            <a:ext cx="3700118" cy="1458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55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800" y="1396800"/>
            <a:ext cx="6530400" cy="262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>
          <a:xfrm>
            <a:off x="628650" y="273050"/>
            <a:ext cx="6624766" cy="9906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3343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273050"/>
            <a:ext cx="7886700" cy="9906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08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Otsikko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7"/>
          <p:cNvSpPr/>
          <p:nvPr userDrawn="1"/>
        </p:nvSpPr>
        <p:spPr>
          <a:xfrm>
            <a:off x="96208" y="106306"/>
            <a:ext cx="8947571" cy="4913385"/>
          </a:xfrm>
          <a:prstGeom prst="rect">
            <a:avLst/>
          </a:prstGeom>
          <a:solidFill>
            <a:srgbClr val="163E7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2400" y="529200"/>
            <a:ext cx="6530400" cy="925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TITLE </a:t>
            </a:r>
            <a:r>
              <a:rPr lang="fi-FI" dirty="0" err="1" smtClean="0"/>
              <a:t>here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en-US" dirty="0"/>
          </a:p>
        </p:txBody>
      </p:sp>
      <p:pic>
        <p:nvPicPr>
          <p:cNvPr id="3" name="Kuva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4132" y="304081"/>
            <a:ext cx="1140619" cy="449681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79" y="4492399"/>
            <a:ext cx="1350510" cy="32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174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Yhteistyöss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7"/>
          <p:cNvSpPr/>
          <p:nvPr userDrawn="1"/>
        </p:nvSpPr>
        <p:spPr>
          <a:xfrm>
            <a:off x="83852" y="100128"/>
            <a:ext cx="8947571" cy="4913385"/>
          </a:xfrm>
          <a:prstGeom prst="rect">
            <a:avLst/>
          </a:prstGeom>
          <a:solidFill>
            <a:srgbClr val="163E7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err="1" smtClean="0"/>
              <a:t>Yhteistyössä</a:t>
            </a:r>
            <a:r>
              <a:rPr lang="sv-SE" sz="2800" dirty="0" smtClean="0"/>
              <a:t>:</a:t>
            </a:r>
          </a:p>
          <a:p>
            <a:pPr algn="ctr"/>
            <a:endParaRPr lang="sv-SE" dirty="0" smtClean="0"/>
          </a:p>
          <a:p>
            <a:pPr algn="ctr"/>
            <a:endParaRPr lang="sv-SE" dirty="0" smtClean="0"/>
          </a:p>
          <a:p>
            <a:pPr algn="ctr"/>
            <a:endParaRPr lang="sv-SE" dirty="0" smtClean="0"/>
          </a:p>
          <a:p>
            <a:pPr algn="ctr"/>
            <a:endParaRPr lang="sv-SE" dirty="0" smtClean="0"/>
          </a:p>
          <a:p>
            <a:pPr algn="ctr"/>
            <a:endParaRPr lang="sv-SE" dirty="0" smtClean="0"/>
          </a:p>
          <a:p>
            <a:pPr algn="ctr"/>
            <a:endParaRPr lang="sv-SE" dirty="0" smtClean="0"/>
          </a:p>
          <a:p>
            <a:pPr algn="ctr"/>
            <a:endParaRPr lang="sv-SE" dirty="0" smtClean="0"/>
          </a:p>
          <a:p>
            <a:pPr algn="ctr"/>
            <a:endParaRPr lang="sv-SE" dirty="0" smtClean="0"/>
          </a:p>
          <a:p>
            <a:pPr algn="ctr"/>
            <a:endParaRPr lang="sv-SE" dirty="0" smtClean="0"/>
          </a:p>
          <a:p>
            <a:pPr algn="ctr"/>
            <a:endParaRPr lang="sv-SE" dirty="0" smtClean="0"/>
          </a:p>
          <a:p>
            <a:pPr algn="ctr"/>
            <a:endParaRPr lang="sv-SE" dirty="0"/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500" y="2249611"/>
            <a:ext cx="2896096" cy="727242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42" y="2285773"/>
            <a:ext cx="2660578" cy="542093"/>
          </a:xfrm>
          <a:prstGeom prst="rect">
            <a:avLst/>
          </a:prstGeom>
        </p:spPr>
      </p:pic>
      <p:pic>
        <p:nvPicPr>
          <p:cNvPr id="9" name="Kuva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8126" y="2671137"/>
            <a:ext cx="1691468" cy="11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705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18" descr="e_logo_tag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51" y="4761093"/>
            <a:ext cx="1022095" cy="242463"/>
          </a:xfrm>
          <a:prstGeom prst="rect">
            <a:avLst/>
          </a:prstGeom>
        </p:spPr>
      </p:pic>
      <p:cxnSp>
        <p:nvCxnSpPr>
          <p:cNvPr id="8" name="Rak 20"/>
          <p:cNvCxnSpPr/>
          <p:nvPr userDrawn="1"/>
        </p:nvCxnSpPr>
        <p:spPr>
          <a:xfrm flipH="1">
            <a:off x="160351" y="4669639"/>
            <a:ext cx="8748735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320921" y="4668972"/>
            <a:ext cx="64835" cy="184243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endParaRPr lang="sv-SE" sz="800" b="1" dirty="0">
              <a:solidFill>
                <a:schemeClr val="accent4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609" y="178294"/>
            <a:ext cx="1294473" cy="510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669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1" r:id="rId2"/>
    <p:sldLayoutId id="2147483662" r:id="rId3"/>
    <p:sldLayoutId id="2147483687" r:id="rId4"/>
    <p:sldLayoutId id="2147483672" r:id="rId5"/>
    <p:sldLayoutId id="2147483686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3057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0764" indent="-170764" algn="l" defTabSz="683057" rtl="0" eaLnBrk="1" latinLnBrk="0" hangingPunct="1">
        <a:lnSpc>
          <a:spcPct val="90000"/>
        </a:lnSpc>
        <a:spcBef>
          <a:spcPts val="747"/>
        </a:spcBef>
        <a:buClr>
          <a:schemeClr val="accent4"/>
        </a:buClr>
        <a:buFont typeface="Arial" panose="020B0604020202020204" pitchFamily="34" charset="0"/>
        <a:buChar char="•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12293" indent="-170764" algn="l" defTabSz="683057" rtl="0" eaLnBrk="1" latinLnBrk="0" hangingPunct="1">
        <a:lnSpc>
          <a:spcPct val="90000"/>
        </a:lnSpc>
        <a:spcBef>
          <a:spcPts val="374"/>
        </a:spcBef>
        <a:buClr>
          <a:schemeClr val="accent4"/>
        </a:buClr>
        <a:buFont typeface="Arial" panose="020B0604020202020204" pitchFamily="34" charset="0"/>
        <a:buChar char="•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3821" indent="-170764" algn="l" defTabSz="683057" rtl="0" eaLnBrk="1" latinLnBrk="0" hangingPunct="1">
        <a:lnSpc>
          <a:spcPct val="90000"/>
        </a:lnSpc>
        <a:spcBef>
          <a:spcPts val="374"/>
        </a:spcBef>
        <a:buClr>
          <a:schemeClr val="accent4"/>
        </a:buClr>
        <a:buFont typeface="Arial" panose="020B0604020202020204" pitchFamily="34" charset="0"/>
        <a:buChar char="•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195349" indent="-170764" algn="l" defTabSz="683057" rtl="0" eaLnBrk="1" latinLnBrk="0" hangingPunct="1">
        <a:lnSpc>
          <a:spcPct val="90000"/>
        </a:lnSpc>
        <a:spcBef>
          <a:spcPts val="374"/>
        </a:spcBef>
        <a:buClr>
          <a:schemeClr val="accent4"/>
        </a:buClr>
        <a:buFont typeface="Arial" panose="020B0604020202020204" pitchFamily="34" charset="0"/>
        <a:buChar char="•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36878" indent="-170764" algn="l" defTabSz="683057" rtl="0" eaLnBrk="1" latinLnBrk="0" hangingPunct="1">
        <a:lnSpc>
          <a:spcPct val="90000"/>
        </a:lnSpc>
        <a:spcBef>
          <a:spcPts val="374"/>
        </a:spcBef>
        <a:buClr>
          <a:schemeClr val="accent4"/>
        </a:buClr>
        <a:buFont typeface="Arial" panose="020B0604020202020204" pitchFamily="34" charset="0"/>
        <a:buChar char="•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78406" indent="-170764" algn="l" defTabSz="683057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5" kern="1200">
          <a:solidFill>
            <a:schemeClr val="tx1"/>
          </a:solidFill>
          <a:latin typeface="+mn-lt"/>
          <a:ea typeface="+mn-ea"/>
          <a:cs typeface="+mn-cs"/>
        </a:defRPr>
      </a:lvl6pPr>
      <a:lvl7pPr marL="2219935" indent="-170764" algn="l" defTabSz="683057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5" kern="1200">
          <a:solidFill>
            <a:schemeClr val="tx1"/>
          </a:solidFill>
          <a:latin typeface="+mn-lt"/>
          <a:ea typeface="+mn-ea"/>
          <a:cs typeface="+mn-cs"/>
        </a:defRPr>
      </a:lvl7pPr>
      <a:lvl8pPr marL="2561463" indent="-170764" algn="l" defTabSz="683057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5" kern="1200">
          <a:solidFill>
            <a:schemeClr val="tx1"/>
          </a:solidFill>
          <a:latin typeface="+mn-lt"/>
          <a:ea typeface="+mn-ea"/>
          <a:cs typeface="+mn-cs"/>
        </a:defRPr>
      </a:lvl8pPr>
      <a:lvl9pPr marL="2902991" indent="-170764" algn="l" defTabSz="683057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3057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1pPr>
      <a:lvl2pPr marL="341528" algn="l" defTabSz="683057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2pPr>
      <a:lvl3pPr marL="683057" algn="l" defTabSz="683057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3pPr>
      <a:lvl4pPr marL="1024585" algn="l" defTabSz="683057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4pPr>
      <a:lvl5pPr marL="1366114" algn="l" defTabSz="683057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5pPr>
      <a:lvl6pPr marL="1707642" algn="l" defTabSz="683057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6pPr>
      <a:lvl7pPr marL="2049170" algn="l" defTabSz="683057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7pPr>
      <a:lvl8pPr marL="2390699" algn="l" defTabSz="683057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8pPr>
      <a:lvl9pPr marL="2732227" algn="l" defTabSz="683057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34" userDrawn="1">
          <p15:clr>
            <a:srgbClr val="F26B43"/>
          </p15:clr>
        </p15:guide>
        <p15:guide id="2" pos="408" userDrawn="1">
          <p15:clr>
            <a:srgbClr val="F26B43"/>
          </p15:clr>
        </p15:guide>
        <p15:guide id="3" orient="horz" pos="873" userDrawn="1">
          <p15:clr>
            <a:srgbClr val="F26B43"/>
          </p15:clr>
        </p15:guide>
        <p15:guide id="4" orient="horz" pos="2543" userDrawn="1">
          <p15:clr>
            <a:srgbClr val="F26B43"/>
          </p15:clr>
        </p15:guide>
        <p15:guide id="5" pos="4523" userDrawn="1">
          <p15:clr>
            <a:srgbClr val="F26B43"/>
          </p15:clr>
        </p15:guide>
        <p15:guide id="6" orient="horz" pos="833" userDrawn="1">
          <p15:clr>
            <a:srgbClr val="F26B43"/>
          </p15:clr>
        </p15:guide>
        <p15:guide id="7" orient="horz" pos="243" userDrawn="1">
          <p15:clr>
            <a:srgbClr val="F26B43"/>
          </p15:clr>
        </p15:guide>
        <p15:guide id="8" orient="horz" pos="303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myeway.fi/#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200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052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62399" y="529200"/>
            <a:ext cx="6611704" cy="925200"/>
          </a:xfrm>
        </p:spPr>
        <p:txBody>
          <a:bodyPr/>
          <a:lstStyle/>
          <a:p>
            <a:r>
              <a:rPr lang="fi-FI" sz="3200" dirty="0" smtClean="0"/>
              <a:t>ohjeita Valmentajille/ joukkueenjohtajille</a:t>
            </a:r>
            <a:br>
              <a:rPr lang="fi-FI" sz="3200" dirty="0" smtClean="0"/>
            </a:br>
            <a:r>
              <a:rPr lang="fi-FI" sz="3200" dirty="0"/>
              <a:t/>
            </a:r>
            <a:br>
              <a:rPr lang="fi-FI" sz="3200" dirty="0"/>
            </a:br>
            <a:r>
              <a:rPr lang="fi-FI" sz="2000" dirty="0" smtClean="0"/>
              <a:t>tehtävät ennen </a:t>
            </a:r>
            <a:r>
              <a:rPr lang="fi-FI" sz="2000" dirty="0" err="1" smtClean="0"/>
              <a:t>fba</a:t>
            </a:r>
            <a:r>
              <a:rPr lang="fi-FI" sz="2000" dirty="0" smtClean="0"/>
              <a:t> tapahtumaa</a:t>
            </a:r>
            <a:br>
              <a:rPr lang="fi-FI" sz="2000" dirty="0" smtClean="0"/>
            </a:br>
            <a:r>
              <a:rPr lang="fi-FI" sz="2000" dirty="0" smtClean="0"/>
              <a:t>- pelaajien lisäys</a:t>
            </a:r>
            <a:br>
              <a:rPr lang="fi-FI" sz="2000" dirty="0" smtClean="0"/>
            </a:br>
            <a:r>
              <a:rPr lang="fi-FI" sz="2000" dirty="0" smtClean="0"/>
              <a:t>- joukkuetapahtumien lisäys (valmentaja)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17734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640799" y="1252965"/>
            <a:ext cx="7936819" cy="3380450"/>
          </a:xfrm>
        </p:spPr>
        <p:txBody>
          <a:bodyPr/>
          <a:lstStyle/>
          <a:p>
            <a:r>
              <a:rPr lang="fi-FI" sz="1400" dirty="0" smtClean="0"/>
              <a:t>MyEWay </a:t>
            </a:r>
            <a:r>
              <a:rPr lang="fi-FI" sz="1400" dirty="0" smtClean="0"/>
              <a:t>on Eerikkilän Urheiluopiston ylläpitämä sähköinen </a:t>
            </a:r>
            <a:r>
              <a:rPr lang="fi-FI" sz="1400" dirty="0" err="1" smtClean="0"/>
              <a:t>kehittämis</a:t>
            </a:r>
            <a:r>
              <a:rPr lang="fi-FI" sz="1400" dirty="0" smtClean="0"/>
              <a:t>- ja oppimisympäristö</a:t>
            </a:r>
          </a:p>
          <a:p>
            <a:r>
              <a:rPr lang="fi-FI" sz="1400" b="1" dirty="0" smtClean="0"/>
              <a:t>Seuran valmennuspäällikkö luo </a:t>
            </a:r>
            <a:r>
              <a:rPr lang="fi-FI" sz="1400" b="1" dirty="0" smtClean="0"/>
              <a:t>valmentajien </a:t>
            </a:r>
            <a:r>
              <a:rPr lang="fi-FI" sz="1400" b="1" dirty="0"/>
              <a:t>ja </a:t>
            </a:r>
            <a:r>
              <a:rPr lang="fi-FI" sz="1400" b="1" dirty="0" smtClean="0"/>
              <a:t>joukkueenjohtajien </a:t>
            </a:r>
            <a:r>
              <a:rPr lang="fi-FI" sz="1400" b="1" dirty="0"/>
              <a:t>tunnukset MyEWay-palveluun</a:t>
            </a:r>
            <a:endParaRPr lang="fi-FI" sz="1400" b="1" dirty="0" smtClean="0"/>
          </a:p>
          <a:p>
            <a:pPr lvl="1"/>
            <a:r>
              <a:rPr lang="fi-FI" sz="1400" b="1" dirty="0" smtClean="0"/>
              <a:t>Tunnusten luomisen jälkeen valmentajalle/ joukkueenjohtajalle tulee sähköposti</a:t>
            </a:r>
          </a:p>
          <a:p>
            <a:r>
              <a:rPr lang="fi-FI" sz="1400" dirty="0" smtClean="0"/>
              <a:t>Valmentajan näkökulmasta </a:t>
            </a:r>
            <a:r>
              <a:rPr lang="fi-FI" sz="1400" dirty="0" smtClean="0"/>
              <a:t>MyEWay-palveluun </a:t>
            </a:r>
            <a:r>
              <a:rPr lang="fi-FI" sz="1400" dirty="0" smtClean="0"/>
              <a:t>tallennetaan kaikki FBA tapahtumissa pelaajista kerätty tieto kuten testitulokset, arvioinnit, kyselyt ja pelivideot</a:t>
            </a:r>
          </a:p>
          <a:p>
            <a:r>
              <a:rPr lang="fi-FI" sz="1400" dirty="0" smtClean="0"/>
              <a:t>Lisäksi </a:t>
            </a:r>
            <a:r>
              <a:rPr lang="fi-FI" sz="1400" dirty="0" smtClean="0"/>
              <a:t>MyEWay-palveluun </a:t>
            </a:r>
            <a:r>
              <a:rPr lang="fi-FI" sz="1400" dirty="0" smtClean="0"/>
              <a:t>tallennetaan tietoja joukkueen pelaajien harjoittelusta ja pelaamisesta</a:t>
            </a:r>
          </a:p>
          <a:p>
            <a:pPr lvl="1"/>
            <a:r>
              <a:rPr lang="fi-FI" sz="1400" dirty="0" smtClean="0"/>
              <a:t>Joukkueen valmentaja lisää joukkuetapahtumat (pelaaja lisää näihin fiiliksen ja rasituksen)</a:t>
            </a:r>
          </a:p>
          <a:p>
            <a:pPr lvl="1"/>
            <a:r>
              <a:rPr lang="fi-FI" sz="1400" dirty="0" smtClean="0"/>
              <a:t>Pelaaja itse lisää omat tapahtumansa</a:t>
            </a:r>
          </a:p>
          <a:p>
            <a:r>
              <a:rPr lang="fi-FI" sz="1400" dirty="0" smtClean="0"/>
              <a:t>Valmentaja pääsee katsomaan </a:t>
            </a:r>
            <a:r>
              <a:rPr lang="fi-FI" sz="1400" dirty="0" smtClean="0"/>
              <a:t>MyEWay-palvelussa </a:t>
            </a:r>
            <a:r>
              <a:rPr lang="fi-FI" sz="1400" dirty="0" smtClean="0"/>
              <a:t>kaikkia oman joukkueen pelaajien tietoja (esim. testitulokset, harjoitustiedot, pelivideot)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 err="1" smtClean="0"/>
              <a:t>Myeway</a:t>
            </a:r>
            <a:r>
              <a:rPr lang="fi-FI" sz="2400" dirty="0" smtClean="0"/>
              <a:t> </a:t>
            </a:r>
            <a:r>
              <a:rPr lang="fi-FI" sz="2400" dirty="0" err="1" smtClean="0"/>
              <a:t>fba</a:t>
            </a:r>
            <a:r>
              <a:rPr lang="fi-FI" sz="2400" dirty="0" smtClean="0"/>
              <a:t>-toiminnassa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69002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640800" y="1340578"/>
            <a:ext cx="5594900" cy="2628000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lang="en-GB" sz="1100" dirty="0" err="1">
                <a:solidFill>
                  <a:schemeClr val="tx1"/>
                </a:solidFill>
                <a:latin typeface="Lexia" panose="02060503040202020203" pitchFamily="18" charset="0"/>
              </a:rPr>
              <a:t>Kehittymisen</a:t>
            </a:r>
            <a:r>
              <a:rPr lang="en-GB" sz="1100" dirty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seuranta</a:t>
            </a:r>
            <a:endParaRPr lang="en-GB" sz="1100" dirty="0" smtClean="0">
              <a:solidFill>
                <a:schemeClr val="tx1"/>
              </a:solidFill>
              <a:latin typeface="Lexia" panose="02060503040202020203" pitchFamily="18" charset="0"/>
            </a:endParaRPr>
          </a:p>
          <a:p>
            <a:pPr lvl="1">
              <a:buFont typeface="Arial"/>
              <a:buChar char="•"/>
              <a:defRPr/>
            </a:pPr>
            <a:r>
              <a:rPr lang="en-GB" sz="11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Pelaajien</a:t>
            </a:r>
            <a:r>
              <a:rPr lang="en-GB" sz="1100" dirty="0" smtClean="0">
                <a:solidFill>
                  <a:schemeClr val="tx1"/>
                </a:solidFill>
                <a:latin typeface="Lexia" panose="02060503040202020203" pitchFamily="18" charset="0"/>
              </a:rPr>
              <a:t>/ </a:t>
            </a:r>
            <a:r>
              <a:rPr lang="en-GB" sz="11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joukkueen</a:t>
            </a:r>
            <a:r>
              <a:rPr lang="en-GB" sz="1100" dirty="0" smtClean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100" dirty="0" err="1">
                <a:solidFill>
                  <a:schemeClr val="tx1"/>
                </a:solidFill>
                <a:latin typeface="Lexia" panose="02060503040202020203" pitchFamily="18" charset="0"/>
              </a:rPr>
              <a:t>taso</a:t>
            </a:r>
            <a:r>
              <a:rPr lang="en-GB" sz="1100" dirty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100" dirty="0" err="1">
                <a:solidFill>
                  <a:schemeClr val="tx1"/>
                </a:solidFill>
                <a:latin typeface="Lexia" panose="02060503040202020203" pitchFamily="18" charset="0"/>
              </a:rPr>
              <a:t>ja</a:t>
            </a:r>
            <a:r>
              <a:rPr lang="en-GB" sz="1100" dirty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100" dirty="0" err="1">
                <a:solidFill>
                  <a:schemeClr val="tx1"/>
                </a:solidFill>
                <a:latin typeface="Lexia" panose="02060503040202020203" pitchFamily="18" charset="0"/>
              </a:rPr>
              <a:t>kehittyminen</a:t>
            </a:r>
            <a:endParaRPr lang="en-GB" sz="1100" dirty="0">
              <a:solidFill>
                <a:schemeClr val="tx1"/>
              </a:solidFill>
              <a:latin typeface="Lexia" panose="02060503040202020203" pitchFamily="18" charset="0"/>
            </a:endParaRPr>
          </a:p>
          <a:p>
            <a:pPr lvl="1">
              <a:buFont typeface="Arial"/>
              <a:buChar char="•"/>
              <a:defRPr/>
            </a:pPr>
            <a:r>
              <a:rPr lang="en-GB" sz="1100" dirty="0" err="1">
                <a:solidFill>
                  <a:schemeClr val="tx1"/>
                </a:solidFill>
                <a:latin typeface="Lexia" panose="02060503040202020203" pitchFamily="18" charset="0"/>
              </a:rPr>
              <a:t>Vertailu</a:t>
            </a:r>
            <a:r>
              <a:rPr lang="en-GB" sz="1100" dirty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100" dirty="0" err="1">
                <a:solidFill>
                  <a:schemeClr val="tx1"/>
                </a:solidFill>
                <a:latin typeface="Lexia" panose="02060503040202020203" pitchFamily="18" charset="0"/>
              </a:rPr>
              <a:t>tavoitetasoihin</a:t>
            </a:r>
            <a:r>
              <a:rPr lang="en-GB" sz="1100" dirty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100" dirty="0" err="1">
                <a:solidFill>
                  <a:schemeClr val="tx1"/>
                </a:solidFill>
                <a:latin typeface="Lexia" panose="02060503040202020203" pitchFamily="18" charset="0"/>
              </a:rPr>
              <a:t>ja</a:t>
            </a:r>
            <a:r>
              <a:rPr lang="en-GB" sz="1100" dirty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muihin</a:t>
            </a:r>
            <a:r>
              <a:rPr lang="en-GB" sz="1100" dirty="0" smtClean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joukkueisiin</a:t>
            </a:r>
            <a:endParaRPr lang="en-GB" sz="1100" dirty="0">
              <a:solidFill>
                <a:schemeClr val="tx1"/>
              </a:solidFill>
              <a:latin typeface="Lexia" panose="02060503040202020203" pitchFamily="18" charset="0"/>
            </a:endParaRPr>
          </a:p>
          <a:p>
            <a:pPr>
              <a:buFont typeface="Arial"/>
              <a:buChar char="•"/>
              <a:defRPr/>
            </a:pPr>
            <a:r>
              <a:rPr lang="en-GB" sz="1100" dirty="0" err="1">
                <a:solidFill>
                  <a:schemeClr val="tx1"/>
                </a:solidFill>
                <a:latin typeface="Lexia" panose="02060503040202020203" pitchFamily="18" charset="0"/>
              </a:rPr>
              <a:t>Videot</a:t>
            </a:r>
            <a:endParaRPr lang="en-GB" sz="1100" dirty="0">
              <a:solidFill>
                <a:schemeClr val="tx1"/>
              </a:solidFill>
              <a:latin typeface="Lexia" panose="02060503040202020203" pitchFamily="18" charset="0"/>
            </a:endParaRPr>
          </a:p>
          <a:p>
            <a:pPr lvl="1">
              <a:buFont typeface="Arial"/>
              <a:buChar char="•"/>
              <a:defRPr/>
            </a:pPr>
            <a:r>
              <a:rPr lang="en-GB" sz="11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Pelivideoiden</a:t>
            </a:r>
            <a:r>
              <a:rPr lang="en-GB" sz="1100" dirty="0" smtClean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lataaminen</a:t>
            </a:r>
            <a:r>
              <a:rPr lang="en-GB" sz="1100" dirty="0" smtClean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ja</a:t>
            </a:r>
            <a:r>
              <a:rPr lang="en-GB" sz="1100" dirty="0" smtClean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jakaminen</a:t>
            </a:r>
            <a:r>
              <a:rPr lang="en-GB" sz="1100" dirty="0" smtClean="0">
                <a:solidFill>
                  <a:schemeClr val="tx1"/>
                </a:solidFill>
                <a:latin typeface="Lexia" panose="02060503040202020203" pitchFamily="18" charset="0"/>
              </a:rPr>
              <a:t>, </a:t>
            </a:r>
            <a:r>
              <a:rPr lang="en-GB" sz="11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klippien</a:t>
            </a:r>
            <a:r>
              <a:rPr lang="en-GB" sz="1100" dirty="0" smtClean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tekeminen</a:t>
            </a:r>
            <a:endParaRPr lang="en-GB" sz="1100" dirty="0">
              <a:solidFill>
                <a:schemeClr val="tx1"/>
              </a:solidFill>
              <a:latin typeface="Lexia" panose="02060503040202020203" pitchFamily="18" charset="0"/>
            </a:endParaRPr>
          </a:p>
          <a:p>
            <a:pPr>
              <a:buFont typeface="Arial"/>
              <a:buChar char="•"/>
              <a:defRPr/>
            </a:pPr>
            <a:r>
              <a:rPr lang="en-GB" sz="11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Valmennuslinja</a:t>
            </a:r>
            <a:r>
              <a:rPr lang="en-GB" sz="1100" dirty="0" smtClean="0">
                <a:solidFill>
                  <a:schemeClr val="tx1"/>
                </a:solidFill>
                <a:latin typeface="Lexia" panose="02060503040202020203" pitchFamily="18" charset="0"/>
              </a:rPr>
              <a:t>, </a:t>
            </a:r>
            <a:r>
              <a:rPr lang="en-GB" sz="11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harjoitepankki</a:t>
            </a:r>
            <a:endParaRPr lang="en-GB" sz="1100" dirty="0" smtClean="0">
              <a:solidFill>
                <a:schemeClr val="tx1"/>
              </a:solidFill>
              <a:latin typeface="Lexia" panose="02060503040202020203" pitchFamily="18" charset="0"/>
            </a:endParaRPr>
          </a:p>
          <a:p>
            <a:pPr lvl="1">
              <a:buFont typeface="Arial"/>
              <a:buChar char="•"/>
              <a:defRPr/>
            </a:pPr>
            <a:r>
              <a:rPr lang="en-GB" sz="11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Harjoittelun</a:t>
            </a:r>
            <a:r>
              <a:rPr lang="en-GB" sz="1100" dirty="0" smtClean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suunnittelun</a:t>
            </a:r>
            <a:r>
              <a:rPr lang="en-GB" sz="1100" dirty="0" smtClean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pohjana</a:t>
            </a:r>
            <a:endParaRPr lang="en-GB" sz="1100" dirty="0" smtClean="0">
              <a:solidFill>
                <a:schemeClr val="tx1"/>
              </a:solidFill>
              <a:latin typeface="Lexia" panose="02060503040202020203" pitchFamily="18" charset="0"/>
            </a:endParaRPr>
          </a:p>
          <a:p>
            <a:pPr>
              <a:buFont typeface="Arial"/>
              <a:buChar char="•"/>
              <a:defRPr/>
            </a:pPr>
            <a:r>
              <a:rPr lang="en-GB" sz="11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Harjoittelun</a:t>
            </a:r>
            <a:r>
              <a:rPr lang="en-GB" sz="1100" dirty="0" smtClean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suunnittelu</a:t>
            </a:r>
            <a:r>
              <a:rPr lang="en-GB" sz="1100" dirty="0" smtClean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ja</a:t>
            </a:r>
            <a:r>
              <a:rPr lang="en-GB" sz="1100" dirty="0" smtClean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seuranta</a:t>
            </a:r>
            <a:endParaRPr lang="en-GB" sz="1100" dirty="0" smtClean="0">
              <a:solidFill>
                <a:schemeClr val="tx1"/>
              </a:solidFill>
              <a:latin typeface="Lexia" panose="02060503040202020203" pitchFamily="18" charset="0"/>
            </a:endParaRPr>
          </a:p>
          <a:p>
            <a:pPr lvl="1">
              <a:buFont typeface="Arial"/>
              <a:buChar char="•"/>
              <a:defRPr/>
            </a:pPr>
            <a:r>
              <a:rPr lang="en-GB" sz="11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Automaattiset</a:t>
            </a:r>
            <a:r>
              <a:rPr lang="en-GB" sz="1100" dirty="0" smtClean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yhteenvedot</a:t>
            </a:r>
            <a:r>
              <a:rPr lang="en-GB" sz="1100" dirty="0" smtClean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harjoittelusta</a:t>
            </a:r>
            <a:r>
              <a:rPr lang="en-GB" sz="1100" dirty="0" smtClean="0">
                <a:solidFill>
                  <a:schemeClr val="tx1"/>
                </a:solidFill>
                <a:latin typeface="Lexia" panose="02060503040202020203" pitchFamily="18" charset="0"/>
              </a:rPr>
              <a:t> (</a:t>
            </a:r>
            <a:r>
              <a:rPr lang="en-GB" sz="11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määrä</a:t>
            </a:r>
            <a:r>
              <a:rPr lang="en-GB" sz="1100" dirty="0" smtClean="0">
                <a:solidFill>
                  <a:schemeClr val="tx1"/>
                </a:solidFill>
                <a:latin typeface="Lexia" panose="02060503040202020203" pitchFamily="18" charset="0"/>
              </a:rPr>
              <a:t>, </a:t>
            </a:r>
            <a:r>
              <a:rPr lang="en-GB" sz="11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laatu</a:t>
            </a:r>
            <a:r>
              <a:rPr lang="en-GB" sz="1100" dirty="0" smtClean="0">
                <a:solidFill>
                  <a:schemeClr val="tx1"/>
                </a:solidFill>
                <a:latin typeface="Lexia" panose="02060503040202020203" pitchFamily="18" charset="0"/>
              </a:rPr>
              <a:t>) </a:t>
            </a:r>
            <a:r>
              <a:rPr lang="en-GB" sz="11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pelaaja</a:t>
            </a:r>
            <a:r>
              <a:rPr lang="en-GB" sz="1100" dirty="0" smtClean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ja</a:t>
            </a:r>
            <a:r>
              <a:rPr lang="en-GB" sz="1100" dirty="0" smtClean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joukkuetasolla</a:t>
            </a:r>
            <a:endParaRPr lang="en-GB" sz="1100" dirty="0" smtClean="0">
              <a:solidFill>
                <a:schemeClr val="tx1"/>
              </a:solidFill>
              <a:latin typeface="Lexia" panose="02060503040202020203" pitchFamily="18" charset="0"/>
            </a:endParaRPr>
          </a:p>
          <a:p>
            <a:pPr lvl="1">
              <a:buFont typeface="Arial"/>
              <a:buChar char="•"/>
              <a:defRPr/>
            </a:pPr>
            <a:r>
              <a:rPr lang="en-GB" sz="11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Joukkueen</a:t>
            </a:r>
            <a:r>
              <a:rPr lang="en-GB" sz="1100" dirty="0" smtClean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vuosikalenteri</a:t>
            </a:r>
            <a:r>
              <a:rPr lang="en-GB" sz="1100" dirty="0" smtClean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kaikkine</a:t>
            </a:r>
            <a:r>
              <a:rPr lang="en-GB" sz="1100" dirty="0" smtClean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tapahtumineen</a:t>
            </a:r>
            <a:endParaRPr lang="en-GB" sz="1100" dirty="0">
              <a:solidFill>
                <a:schemeClr val="tx1"/>
              </a:solidFill>
              <a:latin typeface="Lexia" panose="02060503040202020203" pitchFamily="18" charset="0"/>
            </a:endParaRPr>
          </a:p>
          <a:p>
            <a:pPr>
              <a:buFont typeface="Arial"/>
              <a:buChar char="•"/>
              <a:defRPr/>
            </a:pPr>
            <a:r>
              <a:rPr lang="en-GB" sz="1100" dirty="0" smtClean="0">
                <a:solidFill>
                  <a:schemeClr val="tx1"/>
                </a:solidFill>
                <a:latin typeface="Lexia" panose="02060503040202020203" pitchFamily="18" charset="0"/>
              </a:rPr>
              <a:t>360 </a:t>
            </a:r>
            <a:r>
              <a:rPr lang="en-GB" sz="1100" dirty="0" err="1">
                <a:solidFill>
                  <a:schemeClr val="tx1"/>
                </a:solidFill>
                <a:latin typeface="Lexia" panose="02060503040202020203" pitchFamily="18" charset="0"/>
              </a:rPr>
              <a:t>arviointi</a:t>
            </a:r>
            <a:endParaRPr lang="en-GB" sz="1100" dirty="0">
              <a:solidFill>
                <a:schemeClr val="tx1"/>
              </a:solidFill>
              <a:latin typeface="Lexia" panose="02060503040202020203" pitchFamily="18" charset="0"/>
            </a:endParaRPr>
          </a:p>
          <a:p>
            <a:pPr lvl="1">
              <a:buFont typeface="Arial"/>
              <a:buChar char="•"/>
              <a:defRPr/>
            </a:pPr>
            <a:r>
              <a:rPr lang="en-GB" sz="1100" dirty="0" err="1" smtClean="0">
                <a:solidFill>
                  <a:schemeClr val="tx1"/>
                </a:solidFill>
                <a:latin typeface="Lexia" panose="02060503040202020203" pitchFamily="18" charset="0"/>
              </a:rPr>
              <a:t>Pelaajan</a:t>
            </a:r>
            <a:r>
              <a:rPr lang="en-GB" sz="1100" dirty="0" smtClean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100" dirty="0" err="1">
                <a:solidFill>
                  <a:schemeClr val="tx1"/>
                </a:solidFill>
                <a:latin typeface="Lexia" panose="02060503040202020203" pitchFamily="18" charset="0"/>
              </a:rPr>
              <a:t>vahvuudet</a:t>
            </a:r>
            <a:r>
              <a:rPr lang="en-GB" sz="1100" dirty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100" dirty="0" err="1">
                <a:solidFill>
                  <a:schemeClr val="tx1"/>
                </a:solidFill>
                <a:latin typeface="Lexia" panose="02060503040202020203" pitchFamily="18" charset="0"/>
              </a:rPr>
              <a:t>ja</a:t>
            </a:r>
            <a:r>
              <a:rPr lang="en-GB" sz="1100" dirty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100" dirty="0" err="1">
                <a:solidFill>
                  <a:schemeClr val="tx1"/>
                </a:solidFill>
                <a:latin typeface="Lexia" panose="02060503040202020203" pitchFamily="18" charset="0"/>
              </a:rPr>
              <a:t>kehityskohteet</a:t>
            </a:r>
            <a:r>
              <a:rPr lang="en-GB" sz="1100" dirty="0">
                <a:solidFill>
                  <a:schemeClr val="tx1"/>
                </a:solidFill>
                <a:latin typeface="Lexia" panose="02060503040202020203" pitchFamily="18" charset="0"/>
              </a:rPr>
              <a:t> </a:t>
            </a:r>
            <a:r>
              <a:rPr lang="en-GB" sz="1100" dirty="0">
                <a:solidFill>
                  <a:schemeClr val="tx1"/>
                </a:solidFill>
                <a:latin typeface="Lexia" panose="02060503040202020203" pitchFamily="18" charset="0"/>
                <a:sym typeface="Wingdings" panose="05000000000000000000" pitchFamily="2" charset="2"/>
              </a:rPr>
              <a:t> </a:t>
            </a:r>
            <a:r>
              <a:rPr lang="en-GB" sz="1100" dirty="0" err="1">
                <a:solidFill>
                  <a:schemeClr val="tx1"/>
                </a:solidFill>
                <a:latin typeface="Lexia" panose="02060503040202020203" pitchFamily="18" charset="0"/>
                <a:sym typeface="Wingdings" panose="05000000000000000000" pitchFamily="2" charset="2"/>
              </a:rPr>
              <a:t>kehityskeskustelu</a:t>
            </a:r>
            <a:r>
              <a:rPr lang="en-GB" sz="1100" dirty="0">
                <a:solidFill>
                  <a:schemeClr val="tx1"/>
                </a:solidFill>
                <a:latin typeface="Lexia" panose="02060503040202020203" pitchFamily="18" charset="0"/>
                <a:sym typeface="Wingdings" panose="05000000000000000000" pitchFamily="2" charset="2"/>
              </a:rPr>
              <a:t> </a:t>
            </a:r>
            <a:r>
              <a:rPr lang="en-GB" sz="1100" dirty="0" smtClean="0">
                <a:solidFill>
                  <a:schemeClr val="tx1"/>
                </a:solidFill>
                <a:latin typeface="Lexia" panose="02060503040202020203" pitchFamily="18" charset="0"/>
                <a:sym typeface="Wingdings" panose="05000000000000000000" pitchFamily="2" charset="2"/>
              </a:rPr>
              <a:t> </a:t>
            </a:r>
            <a:r>
              <a:rPr lang="en-GB" sz="1100" dirty="0" err="1" smtClean="0">
                <a:solidFill>
                  <a:schemeClr val="tx1"/>
                </a:solidFill>
                <a:latin typeface="Lexia" panose="02060503040202020203" pitchFamily="18" charset="0"/>
                <a:sym typeface="Wingdings" panose="05000000000000000000" pitchFamily="2" charset="2"/>
              </a:rPr>
              <a:t>ohjeet</a:t>
            </a:r>
            <a:endParaRPr lang="en-GB" sz="1100" dirty="0" smtClean="0">
              <a:solidFill>
                <a:schemeClr val="tx1"/>
              </a:solidFill>
              <a:latin typeface="Lexia" panose="02060503040202020203" pitchFamily="18" charset="0"/>
              <a:sym typeface="Wingdings" panose="05000000000000000000" pitchFamily="2" charset="2"/>
            </a:endParaRPr>
          </a:p>
          <a:p>
            <a:pPr lvl="1">
              <a:buFont typeface="Arial"/>
              <a:buChar char="•"/>
              <a:defRPr/>
            </a:pPr>
            <a:r>
              <a:rPr lang="en-GB" sz="1100" dirty="0" err="1" smtClean="0">
                <a:solidFill>
                  <a:schemeClr val="tx1"/>
                </a:solidFill>
                <a:latin typeface="Lexia" panose="02060503040202020203" pitchFamily="18" charset="0"/>
                <a:sym typeface="Wingdings" panose="05000000000000000000" pitchFamily="2" charset="2"/>
              </a:rPr>
              <a:t>Valmentajan</a:t>
            </a:r>
            <a:r>
              <a:rPr lang="en-GB" sz="1100" dirty="0" smtClean="0">
                <a:solidFill>
                  <a:schemeClr val="tx1"/>
                </a:solidFill>
                <a:latin typeface="Lexia" panose="02060503040202020203" pitchFamily="18" charset="0"/>
                <a:sym typeface="Wingdings" panose="05000000000000000000" pitchFamily="2" charset="2"/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  <a:latin typeface="Lexia" panose="02060503040202020203" pitchFamily="18" charset="0"/>
                <a:sym typeface="Wingdings" panose="05000000000000000000" pitchFamily="2" charset="2"/>
              </a:rPr>
              <a:t>omat</a:t>
            </a:r>
            <a:r>
              <a:rPr lang="en-GB" sz="1100" dirty="0" smtClean="0">
                <a:solidFill>
                  <a:schemeClr val="tx1"/>
                </a:solidFill>
                <a:latin typeface="Lexia" panose="02060503040202020203" pitchFamily="18" charset="0"/>
                <a:sym typeface="Wingdings" panose="05000000000000000000" pitchFamily="2" charset="2"/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  <a:latin typeface="Lexia" panose="02060503040202020203" pitchFamily="18" charset="0"/>
                <a:sym typeface="Wingdings" panose="05000000000000000000" pitchFamily="2" charset="2"/>
              </a:rPr>
              <a:t>vahvuudet</a:t>
            </a:r>
            <a:r>
              <a:rPr lang="en-GB" sz="1100" dirty="0" smtClean="0">
                <a:solidFill>
                  <a:schemeClr val="tx1"/>
                </a:solidFill>
                <a:latin typeface="Lexia" panose="02060503040202020203" pitchFamily="18" charset="0"/>
                <a:sym typeface="Wingdings" panose="05000000000000000000" pitchFamily="2" charset="2"/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  <a:latin typeface="Lexia" panose="02060503040202020203" pitchFamily="18" charset="0"/>
                <a:sym typeface="Wingdings" panose="05000000000000000000" pitchFamily="2" charset="2"/>
              </a:rPr>
              <a:t>ja</a:t>
            </a:r>
            <a:r>
              <a:rPr lang="en-GB" sz="1100" dirty="0" smtClean="0">
                <a:solidFill>
                  <a:schemeClr val="tx1"/>
                </a:solidFill>
                <a:latin typeface="Lexia" panose="02060503040202020203" pitchFamily="18" charset="0"/>
                <a:sym typeface="Wingdings" panose="05000000000000000000" pitchFamily="2" charset="2"/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  <a:latin typeface="Lexia" panose="02060503040202020203" pitchFamily="18" charset="0"/>
                <a:sym typeface="Wingdings" panose="05000000000000000000" pitchFamily="2" charset="2"/>
              </a:rPr>
              <a:t>kehityskohteet</a:t>
            </a:r>
            <a:r>
              <a:rPr lang="en-GB" sz="1100" dirty="0" smtClean="0">
                <a:solidFill>
                  <a:schemeClr val="tx1"/>
                </a:solidFill>
                <a:latin typeface="Lexia" panose="02060503040202020203" pitchFamily="18" charset="0"/>
                <a:sym typeface="Wingdings" panose="05000000000000000000" pitchFamily="2" charset="2"/>
              </a:rPr>
              <a:t>  </a:t>
            </a:r>
            <a:r>
              <a:rPr lang="en-GB" sz="1100" dirty="0" err="1" smtClean="0">
                <a:solidFill>
                  <a:schemeClr val="tx1"/>
                </a:solidFill>
                <a:latin typeface="Lexia" panose="02060503040202020203" pitchFamily="18" charset="0"/>
                <a:sym typeface="Wingdings" panose="05000000000000000000" pitchFamily="2" charset="2"/>
              </a:rPr>
              <a:t>kehityskeskustelu</a:t>
            </a:r>
            <a:r>
              <a:rPr lang="en-GB" sz="1100" dirty="0" smtClean="0">
                <a:solidFill>
                  <a:schemeClr val="tx1"/>
                </a:solidFill>
                <a:latin typeface="Lexia" panose="02060503040202020203" pitchFamily="18" charset="0"/>
                <a:sym typeface="Wingdings" panose="05000000000000000000" pitchFamily="2" charset="2"/>
              </a:rPr>
              <a:t> </a:t>
            </a:r>
          </a:p>
          <a:p>
            <a:pPr>
              <a:buFont typeface="Arial"/>
              <a:buChar char="•"/>
              <a:defRPr/>
            </a:pPr>
            <a:r>
              <a:rPr lang="en-GB" sz="1100" dirty="0" err="1" smtClean="0">
                <a:solidFill>
                  <a:schemeClr val="tx1"/>
                </a:solidFill>
                <a:latin typeface="Lexia" panose="02060503040202020203" pitchFamily="18" charset="0"/>
                <a:sym typeface="Wingdings" panose="05000000000000000000" pitchFamily="2" charset="2"/>
              </a:rPr>
              <a:t>Kommunikointi</a:t>
            </a:r>
            <a:endParaRPr lang="en-GB" sz="1100" dirty="0">
              <a:solidFill>
                <a:schemeClr val="tx1"/>
              </a:solidFill>
              <a:latin typeface="Lexia" panose="02060503040202020203" pitchFamily="18" charset="0"/>
              <a:sym typeface="Wingdings" panose="05000000000000000000" pitchFamily="2" charset="2"/>
            </a:endParaRPr>
          </a:p>
          <a:p>
            <a:pPr lvl="1">
              <a:buFont typeface="Arial"/>
              <a:buChar char="•"/>
              <a:defRPr/>
            </a:pPr>
            <a:r>
              <a:rPr lang="en-GB" sz="1100" dirty="0" err="1">
                <a:solidFill>
                  <a:schemeClr val="tx1"/>
                </a:solidFill>
                <a:latin typeface="Lexia" panose="02060503040202020203" pitchFamily="18" charset="0"/>
                <a:sym typeface="Wingdings" panose="05000000000000000000" pitchFamily="2" charset="2"/>
              </a:rPr>
              <a:t>Palaute</a:t>
            </a:r>
            <a:r>
              <a:rPr lang="en-GB" sz="1100" dirty="0">
                <a:solidFill>
                  <a:schemeClr val="tx1"/>
                </a:solidFill>
                <a:latin typeface="Lexia" panose="02060503040202020203" pitchFamily="18" charset="0"/>
                <a:sym typeface="Wingdings" panose="05000000000000000000" pitchFamily="2" charset="2"/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  <a:latin typeface="Lexia" panose="02060503040202020203" pitchFamily="18" charset="0"/>
                <a:sym typeface="Wingdings" panose="05000000000000000000" pitchFamily="2" charset="2"/>
              </a:rPr>
              <a:t>pelaajille</a:t>
            </a:r>
            <a:r>
              <a:rPr lang="en-GB" sz="1100" dirty="0" smtClean="0">
                <a:solidFill>
                  <a:schemeClr val="tx1"/>
                </a:solidFill>
                <a:latin typeface="Lexia" panose="02060503040202020203" pitchFamily="18" charset="0"/>
                <a:sym typeface="Wingdings" panose="05000000000000000000" pitchFamily="2" charset="2"/>
              </a:rPr>
              <a:t>/ </a:t>
            </a:r>
            <a:r>
              <a:rPr lang="en-GB" sz="1100" dirty="0" err="1" smtClean="0">
                <a:solidFill>
                  <a:schemeClr val="tx1"/>
                </a:solidFill>
                <a:latin typeface="Lexia" panose="02060503040202020203" pitchFamily="18" charset="0"/>
                <a:sym typeface="Wingdings" panose="05000000000000000000" pitchFamily="2" charset="2"/>
              </a:rPr>
              <a:t>joukkueelle</a:t>
            </a:r>
            <a:endParaRPr lang="en-GB" sz="1100" dirty="0">
              <a:solidFill>
                <a:schemeClr val="tx1"/>
              </a:solidFill>
              <a:latin typeface="Lexia" panose="02060503040202020203" pitchFamily="18" charset="0"/>
            </a:endParaRP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628650" y="273050"/>
            <a:ext cx="6974226" cy="990600"/>
          </a:xfrm>
        </p:spPr>
        <p:txBody>
          <a:bodyPr/>
          <a:lstStyle/>
          <a:p>
            <a:r>
              <a:rPr lang="en-GB" altLang="fi-FI" sz="2400" dirty="0" err="1" smtClean="0">
                <a:latin typeface="Lexia" panose="02060503040202020203" pitchFamily="18" charset="0"/>
                <a:cs typeface="Zurich Black Extended BT" panose="020B0807040502030204" pitchFamily="34" charset="0"/>
              </a:rPr>
              <a:t>Myeway</a:t>
            </a:r>
            <a:r>
              <a:rPr lang="en-GB" altLang="fi-FI" sz="2400" dirty="0" smtClean="0">
                <a:latin typeface="Lexia" panose="02060503040202020203" pitchFamily="18" charset="0"/>
                <a:cs typeface="Zurich Black Extended BT" panose="020B0807040502030204" pitchFamily="34" charset="0"/>
              </a:rPr>
              <a:t> </a:t>
            </a:r>
            <a:r>
              <a:rPr lang="en-GB" altLang="fi-FI" sz="2400" dirty="0" err="1" smtClean="0">
                <a:latin typeface="Lexia" panose="02060503040202020203" pitchFamily="18" charset="0"/>
                <a:cs typeface="Zurich Black Extended BT" panose="020B0807040502030204" pitchFamily="34" charset="0"/>
              </a:rPr>
              <a:t>avaintoiminnallisuudet</a:t>
            </a:r>
            <a:r>
              <a:rPr lang="en-GB" altLang="fi-FI" sz="2400" dirty="0" smtClean="0">
                <a:latin typeface="Lexia" panose="02060503040202020203" pitchFamily="18" charset="0"/>
                <a:cs typeface="Zurich Black Extended BT" panose="020B0807040502030204" pitchFamily="34" charset="0"/>
              </a:rPr>
              <a:t> </a:t>
            </a:r>
            <a:r>
              <a:rPr lang="en-GB" altLang="fi-FI" sz="2400" dirty="0" err="1" smtClean="0">
                <a:latin typeface="Lexia" panose="02060503040202020203" pitchFamily="18" charset="0"/>
                <a:cs typeface="Zurich Black Extended BT" panose="020B0807040502030204" pitchFamily="34" charset="0"/>
              </a:rPr>
              <a:t>valmentajan</a:t>
            </a:r>
            <a:r>
              <a:rPr lang="en-GB" altLang="fi-FI" sz="2400" dirty="0" smtClean="0">
                <a:latin typeface="Lexia" panose="02060503040202020203" pitchFamily="18" charset="0"/>
                <a:cs typeface="Zurich Black Extended BT" panose="020B0807040502030204" pitchFamily="34" charset="0"/>
              </a:rPr>
              <a:t> </a:t>
            </a:r>
            <a:r>
              <a:rPr lang="en-GB" altLang="fi-FI" sz="2400" dirty="0" err="1" smtClean="0">
                <a:latin typeface="Lexia" panose="02060503040202020203" pitchFamily="18" charset="0"/>
                <a:cs typeface="Zurich Black Extended BT" panose="020B0807040502030204" pitchFamily="34" charset="0"/>
              </a:rPr>
              <a:t>näkökulmasta</a:t>
            </a:r>
            <a:endParaRPr lang="fi-FI" sz="2400" dirty="0"/>
          </a:p>
        </p:txBody>
      </p:sp>
      <p:pic>
        <p:nvPicPr>
          <p:cNvPr id="5" name="Picture 4" descr="eerikkilä_videos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29"/>
          <a:stretch/>
        </p:blipFill>
        <p:spPr>
          <a:xfrm>
            <a:off x="6235700" y="848759"/>
            <a:ext cx="2436740" cy="394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48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640800" y="1396799"/>
            <a:ext cx="7229204" cy="3243439"/>
          </a:xfrm>
        </p:spPr>
        <p:txBody>
          <a:bodyPr/>
          <a:lstStyle/>
          <a:p>
            <a:r>
              <a:rPr lang="fi-FI" sz="1200" dirty="0" smtClean="0"/>
              <a:t>Valmentaja/ joukkueenjohtaja saa sähköpostiinsa viestin, jossa pyydetään aktivoimaan </a:t>
            </a:r>
            <a:r>
              <a:rPr lang="fi-FI" sz="1200" dirty="0" smtClean="0"/>
              <a:t>MyEWay-tunnukset</a:t>
            </a:r>
            <a:endParaRPr lang="fi-FI" sz="1200" dirty="0" smtClean="0"/>
          </a:p>
          <a:p>
            <a:pPr lvl="1"/>
            <a:r>
              <a:rPr lang="fi-FI" sz="1200" dirty="0" smtClean="0"/>
              <a:t>Tunnukset aktivoidaan hyväksymällä käyttöehdot (kuva oikealla)</a:t>
            </a:r>
          </a:p>
          <a:p>
            <a:pPr lvl="1"/>
            <a:r>
              <a:rPr lang="fi-FI" sz="1200" dirty="0" smtClean="0"/>
              <a:t>Valmentajan/ joukkueenjohtajan tehtävänä on luoda </a:t>
            </a:r>
            <a:r>
              <a:rPr lang="fi-FI" sz="1200" dirty="0" smtClean="0"/>
              <a:t>FBA-toiminnassa </a:t>
            </a:r>
            <a:r>
              <a:rPr lang="fi-FI" sz="1200" dirty="0" smtClean="0"/>
              <a:t>mukana olevien joukkueiden </a:t>
            </a:r>
            <a:r>
              <a:rPr lang="fi-FI" sz="1200" dirty="0"/>
              <a:t>pelaajille tunnukset </a:t>
            </a:r>
            <a:r>
              <a:rPr lang="fi-FI" sz="1200" dirty="0" smtClean="0"/>
              <a:t>MyEWay-palveluun.</a:t>
            </a:r>
            <a:endParaRPr lang="fi-FI" sz="1200" dirty="0" smtClean="0"/>
          </a:p>
          <a:p>
            <a:r>
              <a:rPr lang="fi-FI" sz="1200" dirty="0"/>
              <a:t>Kirjautuminen tapahtuu tämän jälkeen osoitteessa </a:t>
            </a:r>
            <a:r>
              <a:rPr lang="fi-FI" sz="1200" dirty="0" smtClean="0">
                <a:hlinkClick r:id="rId2"/>
              </a:rPr>
              <a:t>https://myeway.fi/#/</a:t>
            </a:r>
            <a:r>
              <a:rPr lang="fi-FI" sz="1200" dirty="0" smtClean="0"/>
              <a:t>, josta </a:t>
            </a:r>
            <a:r>
              <a:rPr lang="fi-FI" sz="1200" dirty="0"/>
              <a:t>voi tarvittaessa myös tilata uuden salasanan</a:t>
            </a:r>
          </a:p>
          <a:p>
            <a:pPr lvl="1"/>
            <a:r>
              <a:rPr lang="fi-FI" sz="1200" dirty="0"/>
              <a:t>Salasanan vaihto tapahtuu valitsemalla valikosta oma profiilini ja sieltä vaihda </a:t>
            </a:r>
            <a:r>
              <a:rPr lang="fi-FI" sz="1200" dirty="0" smtClean="0"/>
              <a:t>salasana</a:t>
            </a:r>
          </a:p>
          <a:p>
            <a:r>
              <a:rPr lang="fi-FI" sz="1200" dirty="0"/>
              <a:t>T</a:t>
            </a:r>
            <a:r>
              <a:rPr lang="fi-FI" sz="1200" dirty="0" smtClean="0"/>
              <a:t>unnusten luonti pelaajille tapahtuu valitsemalla valikosta joukkueet ja sen jälkeen lisää pelaaja</a:t>
            </a:r>
          </a:p>
          <a:p>
            <a:pPr lvl="1"/>
            <a:r>
              <a:rPr lang="fi-FI" sz="1200" dirty="0" smtClean="0"/>
              <a:t>Lisää kysyttävät tiedot (pakollisia tietoja Sportti-ID, syntymäaika, pelipaikka, huoltajan </a:t>
            </a:r>
            <a:r>
              <a:rPr lang="fi-FI" sz="1200" dirty="0" err="1" smtClean="0"/>
              <a:t>email</a:t>
            </a:r>
            <a:r>
              <a:rPr lang="fi-FI" sz="1200" dirty="0" smtClean="0"/>
              <a:t>-osoite)</a:t>
            </a:r>
          </a:p>
          <a:p>
            <a:pPr lvl="1"/>
            <a:r>
              <a:rPr lang="fi-FI" sz="1200" dirty="0" smtClean="0"/>
              <a:t>Lisätylle pelaajalle (tai alaikäisen pelaajan huoltajalle) lähtee automaattisesti sähköposti luoduista tunnuksista</a:t>
            </a:r>
          </a:p>
          <a:p>
            <a:pPr lvl="1"/>
            <a:r>
              <a:rPr lang="fi-FI" sz="1200" dirty="0" smtClean="0"/>
              <a:t>Alaikäisen pelaajan huoltajan on hyväksyttävä käyttöehdot ennen kuin pelaaja pääsee palvelua käyttämään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 smtClean="0"/>
              <a:t>Tunnusten aktivointi ja pelaajien lisäys</a:t>
            </a:r>
            <a:endParaRPr lang="fi-FI" sz="2400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004" y="911786"/>
            <a:ext cx="990562" cy="4087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49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640799" y="1417347"/>
            <a:ext cx="7506607" cy="3188771"/>
          </a:xfrm>
        </p:spPr>
        <p:txBody>
          <a:bodyPr/>
          <a:lstStyle/>
          <a:p>
            <a:r>
              <a:rPr lang="fi-FI" sz="1400" dirty="0" smtClean="0"/>
              <a:t>Valmentajan tehtävänä on luoda kalenteriin kaikki joukkuetapahtumat (harjoitukset, pelit yms.) ennen tulevaa </a:t>
            </a:r>
            <a:r>
              <a:rPr lang="fi-FI" sz="1400" dirty="0" smtClean="0"/>
              <a:t>FBA-tapahtumaa </a:t>
            </a:r>
            <a:endParaRPr lang="fi-FI" sz="1400" dirty="0"/>
          </a:p>
          <a:p>
            <a:r>
              <a:rPr lang="fi-FI" sz="1400" dirty="0" smtClean="0"/>
              <a:t>Tämä tapahtuu kalenterinäkymästä valitsemalla lisää joukkuetapahtuma ja täyttämällä joukkuetapahtumaan liittyvät tiedot</a:t>
            </a:r>
          </a:p>
          <a:p>
            <a:r>
              <a:rPr lang="fi-FI" sz="1400" dirty="0" smtClean="0"/>
              <a:t>Joukkuetapahtumaa klikkaamalla kalenterista pääset valitsemaan pelaajat, jotka olivat tapahtumassa paikalla</a:t>
            </a:r>
          </a:p>
          <a:p>
            <a:r>
              <a:rPr lang="fi-FI" sz="1400" dirty="0" smtClean="0"/>
              <a:t>Lisäksi joukkueharjoituksiin pääset lisäämään harjoitteita ja niiden tavoitteita/ tyyppejä klikkaamalla lisää harjoite </a:t>
            </a:r>
          </a:p>
          <a:p>
            <a:pPr lvl="1"/>
            <a:r>
              <a:rPr lang="fi-FI" sz="1400" dirty="0" smtClean="0"/>
              <a:t>Harjoitteelle määritetään yksi tai useampi tavoite/ painopiste sekä harjoitetyyppi (selostukset seuraavalla dialla)</a:t>
            </a:r>
          </a:p>
          <a:p>
            <a:pPr lvl="1"/>
            <a:r>
              <a:rPr lang="fi-FI" sz="1400" dirty="0" smtClean="0"/>
              <a:t>Harjoitteen tyyppi määrittää, mitä alakysymyksiä harjoitteelle vielä kysytään</a:t>
            </a:r>
          </a:p>
          <a:p>
            <a:pPr lvl="1"/>
            <a:r>
              <a:rPr lang="fi-FI" sz="1400" dirty="0" smtClean="0"/>
              <a:t>Harjoite jää muistiin järjestelmään, joten voit käyttää tekemääsi harjoitetta uudestaan osana toista harjoitusta</a:t>
            </a:r>
            <a:endParaRPr lang="fi-FI" sz="1400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628649" y="273050"/>
            <a:ext cx="7015323" cy="990600"/>
          </a:xfrm>
        </p:spPr>
        <p:txBody>
          <a:bodyPr/>
          <a:lstStyle/>
          <a:p>
            <a:r>
              <a:rPr lang="fi-FI" sz="2400" dirty="0" smtClean="0"/>
              <a:t>Joukkuetapahtumien lisäys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77594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640800" y="1417348"/>
            <a:ext cx="7208656" cy="2628000"/>
          </a:xfrm>
        </p:spPr>
        <p:txBody>
          <a:bodyPr/>
          <a:lstStyle/>
          <a:p>
            <a:pPr lvl="0"/>
            <a:r>
              <a:rPr lang="fi-FI" dirty="0" smtClean="0"/>
              <a:t>Tekniikka </a:t>
            </a:r>
            <a:r>
              <a:rPr lang="fi-FI" dirty="0"/>
              <a:t>– Motoristen suoritusten harjoittaminen yksin tai ryhmässä, ilman vastustajaa</a:t>
            </a:r>
          </a:p>
          <a:p>
            <a:pPr lvl="0"/>
            <a:r>
              <a:rPr lang="fi-FI" dirty="0"/>
              <a:t>Taito – Yksittäisen pelitilanteen toistaminen, vastustaja mukana</a:t>
            </a:r>
          </a:p>
          <a:p>
            <a:r>
              <a:rPr lang="fi-FI" dirty="0" smtClean="0"/>
              <a:t>Peli – Normaali peli kahteen maaliin, normaali pelaajamäärällä</a:t>
            </a:r>
            <a:endParaRPr lang="fi-FI" dirty="0"/>
          </a:p>
          <a:p>
            <a:pPr lvl="0"/>
            <a:r>
              <a:rPr lang="fi-FI" dirty="0"/>
              <a:t>Pienpeli – Normaali peli kahteen maaliin, mutta vähennetyllä pelaajamäärä</a:t>
            </a:r>
          </a:p>
          <a:p>
            <a:pPr lvl="0"/>
            <a:r>
              <a:rPr lang="fi-FI" dirty="0"/>
              <a:t>Muokattu pienpeli – Peli muokatuilla säännöillä (esim. pallonhallintapelit, neljä maalia)</a:t>
            </a:r>
          </a:p>
          <a:p>
            <a:pPr lvl="0"/>
            <a:r>
              <a:rPr lang="fi-FI" dirty="0"/>
              <a:t>Pelin vaiheen harjoittelu – peli yhteen maaliin (esim. hyökkäys </a:t>
            </a:r>
            <a:r>
              <a:rPr lang="fi-FI" dirty="0" err="1"/>
              <a:t>vs</a:t>
            </a:r>
            <a:r>
              <a:rPr lang="fi-FI" dirty="0"/>
              <a:t> puolustus</a:t>
            </a:r>
            <a:r>
              <a:rPr lang="fi-FI" dirty="0" smtClean="0"/>
              <a:t>)</a:t>
            </a:r>
          </a:p>
          <a:p>
            <a:r>
              <a:rPr lang="fi-FI" dirty="0"/>
              <a:t>Fyysinen </a:t>
            </a:r>
            <a:r>
              <a:rPr lang="fi-FI"/>
              <a:t>– </a:t>
            </a:r>
            <a:r>
              <a:rPr lang="fi-FI" smtClean="0"/>
              <a:t>Fyysisten </a:t>
            </a:r>
            <a:r>
              <a:rPr lang="fi-FI" dirty="0"/>
              <a:t>valmiuksien kehittäminen ilman palloa (esim. alku ja </a:t>
            </a:r>
            <a:r>
              <a:rPr lang="fi-FI" dirty="0" err="1"/>
              <a:t>loppuIämmöt</a:t>
            </a:r>
            <a:r>
              <a:rPr lang="fi-FI" dirty="0"/>
              <a:t>, juoksut</a:t>
            </a:r>
            <a:r>
              <a:rPr lang="fi-FI" dirty="0" smtClean="0"/>
              <a:t>)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 smtClean="0"/>
              <a:t>Harjoitetyyppien määritelmät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26395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640799" y="1417348"/>
            <a:ext cx="7902699" cy="2628000"/>
          </a:xfrm>
        </p:spPr>
        <p:txBody>
          <a:bodyPr/>
          <a:lstStyle/>
          <a:p>
            <a:pPr lvl="0"/>
            <a:r>
              <a:rPr lang="fi-FI" dirty="0" smtClean="0"/>
              <a:t>R1 </a:t>
            </a:r>
            <a:r>
              <a:rPr lang="fi-FI" dirty="0" smtClean="0"/>
              <a:t>= aerobinen</a:t>
            </a:r>
            <a:r>
              <a:rPr lang="fi-FI" dirty="0" smtClean="0"/>
              <a:t>, matala tehoalue, alle 70% maksitasosta</a:t>
            </a:r>
          </a:p>
          <a:p>
            <a:pPr lvl="0"/>
            <a:r>
              <a:rPr lang="fi-FI" dirty="0" smtClean="0"/>
              <a:t>R2 </a:t>
            </a:r>
            <a:r>
              <a:rPr lang="fi-FI" dirty="0" smtClean="0"/>
              <a:t>= aerobinen</a:t>
            </a:r>
            <a:r>
              <a:rPr lang="fi-FI" dirty="0" smtClean="0"/>
              <a:t>, tehoalue 70-80% maksimitasosta</a:t>
            </a:r>
          </a:p>
          <a:p>
            <a:pPr lvl="0"/>
            <a:r>
              <a:rPr lang="fi-FI" dirty="0" smtClean="0"/>
              <a:t>R3 </a:t>
            </a:r>
            <a:r>
              <a:rPr lang="fi-FI" dirty="0" smtClean="0"/>
              <a:t>= </a:t>
            </a:r>
            <a:r>
              <a:rPr lang="fi-FI" dirty="0" err="1" smtClean="0"/>
              <a:t>aerobis</a:t>
            </a:r>
            <a:r>
              <a:rPr lang="fi-FI" dirty="0" smtClean="0"/>
              <a:t>-anaerobinen </a:t>
            </a:r>
            <a:r>
              <a:rPr lang="fi-FI" dirty="0" smtClean="0"/>
              <a:t>(työvaihe 3-8min), tehoalue 80-90% maksimitasosta</a:t>
            </a:r>
          </a:p>
          <a:p>
            <a:pPr lvl="0"/>
            <a:r>
              <a:rPr lang="fi-FI" dirty="0" smtClean="0"/>
              <a:t>R4 </a:t>
            </a:r>
            <a:r>
              <a:rPr lang="fi-FI" dirty="0" smtClean="0"/>
              <a:t>= aerobinen / </a:t>
            </a:r>
            <a:r>
              <a:rPr lang="fi-FI" dirty="0" smtClean="0"/>
              <a:t>maitohapollinen anaerobinen (työvaihe 45s-2min), </a:t>
            </a:r>
            <a:r>
              <a:rPr lang="fi-FI" dirty="0"/>
              <a:t>tehoalue 80-90% maksimitasosta</a:t>
            </a:r>
            <a:endParaRPr lang="fi-FI" dirty="0" smtClean="0"/>
          </a:p>
          <a:p>
            <a:pPr lvl="0"/>
            <a:r>
              <a:rPr lang="fi-FI" dirty="0" smtClean="0"/>
              <a:t>R5 </a:t>
            </a:r>
            <a:r>
              <a:rPr lang="fi-FI" dirty="0" smtClean="0"/>
              <a:t>= maitohapollinen / anaerobinen </a:t>
            </a:r>
            <a:r>
              <a:rPr lang="fi-FI" dirty="0" smtClean="0"/>
              <a:t>(työvaihe 10-20s), maksimitaso</a:t>
            </a:r>
          </a:p>
          <a:p>
            <a:pPr lvl="0"/>
            <a:r>
              <a:rPr lang="fi-FI" dirty="0" smtClean="0"/>
              <a:t>R6 </a:t>
            </a:r>
            <a:r>
              <a:rPr lang="fi-FI" dirty="0" smtClean="0"/>
              <a:t>= maitohapoton </a:t>
            </a:r>
            <a:r>
              <a:rPr lang="fi-FI" dirty="0" smtClean="0"/>
              <a:t>(työvaihe 2-5s), maksimiteho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 smtClean="0"/>
              <a:t>Fyysinen kuormitus</a:t>
            </a:r>
            <a:br>
              <a:rPr lang="fi-FI" sz="2400" dirty="0" smtClean="0"/>
            </a:br>
            <a:r>
              <a:rPr lang="fi-FI" sz="2400" dirty="0" smtClean="0"/>
              <a:t>R1-r6 määritelmät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94790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640799" y="1417348"/>
            <a:ext cx="7506607" cy="2628000"/>
          </a:xfrm>
        </p:spPr>
        <p:txBody>
          <a:bodyPr/>
          <a:lstStyle/>
          <a:p>
            <a:r>
              <a:rPr lang="fi-FI" dirty="0" smtClean="0"/>
              <a:t>Yhteenvedon yksittäisen pelaajan viikoittaisesta harjoittelusta näet valitsemalla joukkueiden </a:t>
            </a:r>
            <a:r>
              <a:rPr lang="fi-FI" smtClean="0"/>
              <a:t>alta </a:t>
            </a:r>
            <a:r>
              <a:rPr lang="fi-FI" smtClean="0"/>
              <a:t>haluamasi </a:t>
            </a:r>
            <a:r>
              <a:rPr lang="fi-FI" dirty="0" smtClean="0"/>
              <a:t>pelaajan, jonka profiilista näet kyseisen viikon harjoitusmäärän jaettuna eri osa-alueisiin</a:t>
            </a:r>
          </a:p>
          <a:p>
            <a:r>
              <a:rPr lang="fi-FI" dirty="0"/>
              <a:t>Yhteenvedon joukkueharjoittelumäärästä alakohtineen näet valitsemalla joukkueen yhteenvetosivun.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628649" y="273050"/>
            <a:ext cx="7015323" cy="990600"/>
          </a:xfrm>
        </p:spPr>
        <p:txBody>
          <a:bodyPr/>
          <a:lstStyle/>
          <a:p>
            <a:r>
              <a:rPr lang="fi-FI" sz="2400" dirty="0" smtClean="0"/>
              <a:t>Harjoitustietojen katselu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70364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Eerikkilä">
      <a:dk1>
        <a:sysClr val="windowText" lastClr="000000"/>
      </a:dk1>
      <a:lt1>
        <a:sysClr val="window" lastClr="FFFFFF"/>
      </a:lt1>
      <a:dk2>
        <a:srgbClr val="A7A8AA"/>
      </a:dk2>
      <a:lt2>
        <a:srgbClr val="E7E6E6"/>
      </a:lt2>
      <a:accent1>
        <a:srgbClr val="1D4F91"/>
      </a:accent1>
      <a:accent2>
        <a:srgbClr val="63666A"/>
      </a:accent2>
      <a:accent3>
        <a:srgbClr val="003C71"/>
      </a:accent3>
      <a:accent4>
        <a:srgbClr val="FE5000"/>
      </a:accent4>
      <a:accent5>
        <a:srgbClr val="A59C94"/>
      </a:accent5>
      <a:accent6>
        <a:srgbClr val="D9D9D6"/>
      </a:accent6>
      <a:hlink>
        <a:srgbClr val="0563C1"/>
      </a:hlink>
      <a:folHlink>
        <a:srgbClr val="954F72"/>
      </a:folHlink>
    </a:clrScheme>
    <a:fontScheme name="Mukautettu 1">
      <a:majorFont>
        <a:latin typeface="Lexia"/>
        <a:ea typeface=""/>
        <a:cs typeface=""/>
      </a:majorFont>
      <a:minorFont>
        <a:latin typeface="Lex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BA diapohjat" id="{337144AC-DBAE-466A-BC47-653DA13000E3}" vid="{7EE64B81-CE71-4969-B0A5-77BADF1D4D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CF70A5906A3929409B5EFFBEDD8E3304" ma:contentTypeVersion="1" ma:contentTypeDescription="Luo uusi asiakirja." ma:contentTypeScope="" ma:versionID="96fd0898081ca6a122c4f9eba8a02a73">
  <xsd:schema xmlns:xsd="http://www.w3.org/2001/XMLSchema" xmlns:xs="http://www.w3.org/2001/XMLSchema" xmlns:p="http://schemas.microsoft.com/office/2006/metadata/properties" xmlns:ns3="815198b1-361e-4d7e-be5b-244647b48d7a" targetNamespace="http://schemas.microsoft.com/office/2006/metadata/properties" ma:root="true" ma:fieldsID="c56d64eafdb5790f03875098866e6a91" ns3:_="">
    <xsd:import namespace="815198b1-361e-4d7e-be5b-244647b48d7a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5198b1-361e-4d7e-be5b-244647b48d7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F80638-FC7C-486A-9E06-0D68BEDAAC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5198b1-361e-4d7e-be5b-244647b48d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A772048-C8B9-41A1-8247-D554464BA2F5}">
  <ds:schemaRefs>
    <ds:schemaRef ds:uri="http://purl.org/dc/terms/"/>
    <ds:schemaRef ds:uri="815198b1-361e-4d7e-be5b-244647b48d7a"/>
    <ds:schemaRef ds:uri="http://purl.org/dc/elements/1.1/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3D839081-D767-47AB-BACC-BC94141806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FBA diapohjat</Template>
  <TotalTime>491</TotalTime>
  <Words>552</Words>
  <Application>Microsoft Office PowerPoint</Application>
  <PresentationFormat>Mukautettu</PresentationFormat>
  <Paragraphs>62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6" baseType="lpstr">
      <vt:lpstr>Arial</vt:lpstr>
      <vt:lpstr>Calibri</vt:lpstr>
      <vt:lpstr>Lexia</vt:lpstr>
      <vt:lpstr>Wingdings</vt:lpstr>
      <vt:lpstr>Zurich Black Extended BT</vt:lpstr>
      <vt:lpstr>Office-teema</vt:lpstr>
      <vt:lpstr>PowerPoint-esitys</vt:lpstr>
      <vt:lpstr>ohjeita Valmentajille/ joukkueenjohtajille  tehtävät ennen fba tapahtumaa - pelaajien lisäys - joukkuetapahtumien lisäys (valmentaja)</vt:lpstr>
      <vt:lpstr>Myeway fba-toiminnassa</vt:lpstr>
      <vt:lpstr>Myeway avaintoiminnallisuudet valmentajan näkökulmasta</vt:lpstr>
      <vt:lpstr>Tunnusten aktivointi ja pelaajien lisäys</vt:lpstr>
      <vt:lpstr>Joukkuetapahtumien lisäys</vt:lpstr>
      <vt:lpstr>Harjoitetyyppien määritelmät</vt:lpstr>
      <vt:lpstr>Fyysinen kuormitus R1-r6 määritelmät</vt:lpstr>
      <vt:lpstr>Harjoitustietojen katselu</vt:lpstr>
      <vt:lpstr>PowerPoint-esitys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Miikka Lamu</dc:creator>
  <cp:lastModifiedBy>Samuli Tiensuu</cp:lastModifiedBy>
  <cp:revision>55</cp:revision>
  <dcterms:created xsi:type="dcterms:W3CDTF">2015-04-16T14:04:44Z</dcterms:created>
  <dcterms:modified xsi:type="dcterms:W3CDTF">2018-05-14T07:28:20Z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0x010100CF70A5906A3929409B5EFFBEDD8E3304</vt:lpwstr>
  </property>
</Properties>
</file>