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7" r:id="rId6"/>
    <p:sldId id="276" r:id="rId7"/>
    <p:sldId id="277" r:id="rId8"/>
    <p:sldId id="269" r:id="rId9"/>
    <p:sldId id="282" r:id="rId10"/>
    <p:sldId id="268" r:id="rId11"/>
    <p:sldId id="261" r:id="rId12"/>
  </p:sldIdLst>
  <p:sldSz cx="9144000" cy="5122863"/>
  <p:notesSz cx="6858000" cy="9144000"/>
  <p:defaultTextStyle>
    <a:defPPr>
      <a:defRPr lang="sv-SE"/>
    </a:defPPr>
    <a:lvl1pPr marL="0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1pPr>
    <a:lvl2pPr marL="342397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2pPr>
    <a:lvl3pPr marL="684794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3pPr>
    <a:lvl4pPr marL="1027191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4pPr>
    <a:lvl5pPr marL="1369588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5pPr>
    <a:lvl6pPr marL="1711985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6pPr>
    <a:lvl7pPr marL="2054382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7pPr>
    <a:lvl8pPr marL="2396780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8pPr>
    <a:lvl9pPr marL="2739177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40" d="100"/>
          <a:sy n="140" d="100"/>
        </p:scale>
        <p:origin x="6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BFA18-9960-4F02-A85D-67A2EF9FD083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39FD4-A27D-4CFB-BEEE-DD2EEB411B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96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15EB8-A7FB-49EA-821D-A10B8D842C0B}" type="datetimeFigureOut">
              <a:rPr lang="sv-SE" smtClean="0"/>
              <a:t>2018-05-14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143000"/>
            <a:ext cx="550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A23DF-6C51-43D6-83C0-2FF2293C74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34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1pPr>
    <a:lvl2pPr marL="342397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2pPr>
    <a:lvl3pPr marL="684794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3pPr>
    <a:lvl4pPr marL="1027191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4pPr>
    <a:lvl5pPr marL="1369588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5pPr>
    <a:lvl6pPr marL="1711985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6pPr>
    <a:lvl7pPr marL="2054382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7pPr>
    <a:lvl8pPr marL="2396780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8pPr>
    <a:lvl9pPr marL="2739177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5" descr="e_logo_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14" y="4436834"/>
            <a:ext cx="1676894" cy="397795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489" y="1532459"/>
            <a:ext cx="3770152" cy="148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06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loitusdia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4"/>
          <p:cNvSpPr/>
          <p:nvPr userDrawn="1"/>
        </p:nvSpPr>
        <p:spPr>
          <a:xfrm>
            <a:off x="102900" y="102697"/>
            <a:ext cx="8947571" cy="4913385"/>
          </a:xfrm>
          <a:prstGeom prst="rect">
            <a:avLst/>
          </a:prstGeom>
          <a:solidFill>
            <a:srgbClr val="163E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3" descr="e_logo_tag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40" y="4284455"/>
            <a:ext cx="1735140" cy="41161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160" y="1753861"/>
            <a:ext cx="3700118" cy="145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5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800" y="1396800"/>
            <a:ext cx="6530400" cy="262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628650" y="273050"/>
            <a:ext cx="6624766" cy="9906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34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73050"/>
            <a:ext cx="7886700" cy="9906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7"/>
          <p:cNvSpPr/>
          <p:nvPr userDrawn="1"/>
        </p:nvSpPr>
        <p:spPr>
          <a:xfrm>
            <a:off x="96208" y="106306"/>
            <a:ext cx="8947571" cy="4913385"/>
          </a:xfrm>
          <a:prstGeom prst="rect">
            <a:avLst/>
          </a:prstGeom>
          <a:solidFill>
            <a:srgbClr val="163E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400" y="529200"/>
            <a:ext cx="6530400" cy="925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TITLE </a:t>
            </a:r>
            <a:r>
              <a:rPr lang="fi-FI" dirty="0" err="1" smtClean="0"/>
              <a:t>here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132" y="304081"/>
            <a:ext cx="1140619" cy="449681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79" y="4492399"/>
            <a:ext cx="1350510" cy="3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7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istyös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7"/>
          <p:cNvSpPr/>
          <p:nvPr userDrawn="1"/>
        </p:nvSpPr>
        <p:spPr>
          <a:xfrm>
            <a:off x="83852" y="100128"/>
            <a:ext cx="8947571" cy="4913385"/>
          </a:xfrm>
          <a:prstGeom prst="rect">
            <a:avLst/>
          </a:prstGeom>
          <a:solidFill>
            <a:srgbClr val="163E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Yhteistyössä</a:t>
            </a:r>
            <a:r>
              <a:rPr lang="sv-SE" sz="2800" dirty="0" smtClean="0"/>
              <a:t>:</a:t>
            </a:r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500" y="2249611"/>
            <a:ext cx="2896096" cy="727242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2" y="2285773"/>
            <a:ext cx="2660578" cy="542093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126" y="2671137"/>
            <a:ext cx="1691468" cy="11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0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18" descr="e_logo_tag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1" y="4761093"/>
            <a:ext cx="1022095" cy="242463"/>
          </a:xfrm>
          <a:prstGeom prst="rect">
            <a:avLst/>
          </a:prstGeom>
        </p:spPr>
      </p:pic>
      <p:cxnSp>
        <p:nvCxnSpPr>
          <p:cNvPr id="8" name="Rak 20"/>
          <p:cNvCxnSpPr/>
          <p:nvPr userDrawn="1"/>
        </p:nvCxnSpPr>
        <p:spPr>
          <a:xfrm flipH="1">
            <a:off x="160351" y="4669639"/>
            <a:ext cx="874873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20921" y="4668972"/>
            <a:ext cx="64835" cy="1842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endParaRPr lang="sv-SE" sz="800" b="1" dirty="0">
              <a:solidFill>
                <a:schemeClr val="accent4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609" y="178294"/>
            <a:ext cx="1294473" cy="51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6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62" r:id="rId3"/>
    <p:sldLayoutId id="2147483687" r:id="rId4"/>
    <p:sldLayoutId id="2147483672" r:id="rId5"/>
    <p:sldLayoutId id="214748368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3057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0764" indent="-170764" algn="l" defTabSz="683057" rtl="0" eaLnBrk="1" latinLnBrk="0" hangingPunct="1">
        <a:lnSpc>
          <a:spcPct val="90000"/>
        </a:lnSpc>
        <a:spcBef>
          <a:spcPts val="747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2293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3821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95349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6878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8406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219935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561463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902991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1pPr>
      <a:lvl2pPr marL="341528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83057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3pPr>
      <a:lvl4pPr marL="1024585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4pPr>
      <a:lvl5pPr marL="1366114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5pPr>
      <a:lvl6pPr marL="1707642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049170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390699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732227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34" userDrawn="1">
          <p15:clr>
            <a:srgbClr val="F26B43"/>
          </p15:clr>
        </p15:guide>
        <p15:guide id="2" pos="408" userDrawn="1">
          <p15:clr>
            <a:srgbClr val="F26B43"/>
          </p15:clr>
        </p15:guide>
        <p15:guide id="3" orient="horz" pos="873" userDrawn="1">
          <p15:clr>
            <a:srgbClr val="F26B43"/>
          </p15:clr>
        </p15:guide>
        <p15:guide id="4" orient="horz" pos="2543" userDrawn="1">
          <p15:clr>
            <a:srgbClr val="F26B43"/>
          </p15:clr>
        </p15:guide>
        <p15:guide id="5" pos="4523" userDrawn="1">
          <p15:clr>
            <a:srgbClr val="F26B43"/>
          </p15:clr>
        </p15:guide>
        <p15:guide id="6" orient="horz" pos="833" userDrawn="1">
          <p15:clr>
            <a:srgbClr val="F26B43"/>
          </p15:clr>
        </p15:guide>
        <p15:guide id="7" orient="horz" pos="243" userDrawn="1">
          <p15:clr>
            <a:srgbClr val="F26B43"/>
          </p15:clr>
        </p15:guide>
        <p15:guide id="8" orient="horz" pos="30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eway.fi/#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0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399" y="529200"/>
            <a:ext cx="7104863" cy="925200"/>
          </a:xfrm>
        </p:spPr>
        <p:txBody>
          <a:bodyPr/>
          <a:lstStyle/>
          <a:p>
            <a:r>
              <a:rPr lang="fi-FI" sz="3200" dirty="0" smtClean="0"/>
              <a:t>pelaajalle</a:t>
            </a:r>
            <a:br>
              <a:rPr lang="fi-FI" sz="3200" dirty="0" smtClean="0"/>
            </a:br>
            <a:r>
              <a:rPr lang="fi-FI" sz="3200" dirty="0"/>
              <a:t/>
            </a:r>
            <a:br>
              <a:rPr lang="fi-FI" sz="3200" dirty="0"/>
            </a:br>
            <a:r>
              <a:rPr lang="fi-FI" sz="2000" dirty="0" smtClean="0"/>
              <a:t>tehtävät ennen </a:t>
            </a:r>
            <a:r>
              <a:rPr lang="fi-FI" sz="2000" dirty="0" err="1" smtClean="0"/>
              <a:t>fba</a:t>
            </a:r>
            <a:r>
              <a:rPr lang="fi-FI" sz="2000" dirty="0"/>
              <a:t>-</a:t>
            </a:r>
            <a:r>
              <a:rPr lang="fi-FI" sz="2000" dirty="0" smtClean="0"/>
              <a:t>tapahtumaa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- tunnusten aktivointi huoltajan toimesta</a:t>
            </a:r>
            <a:br>
              <a:rPr lang="fi-FI" sz="2000" dirty="0" smtClean="0"/>
            </a:br>
            <a:r>
              <a:rPr lang="fi-FI" sz="2000" dirty="0"/>
              <a:t>-</a:t>
            </a:r>
            <a:r>
              <a:rPr lang="fi-FI" sz="2000" dirty="0" smtClean="0"/>
              <a:t> harjoituspäiväkirjan pitäminen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5815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1252965"/>
            <a:ext cx="7516881" cy="2628000"/>
          </a:xfrm>
        </p:spPr>
        <p:txBody>
          <a:bodyPr/>
          <a:lstStyle/>
          <a:p>
            <a:r>
              <a:rPr lang="fi-FI" sz="1200" dirty="0" smtClean="0"/>
              <a:t>MyEWay </a:t>
            </a:r>
            <a:r>
              <a:rPr lang="fi-FI" sz="1200" dirty="0" smtClean="0"/>
              <a:t>on Eerikkilän Urheiluopiston ylläpitämä sähköinen </a:t>
            </a:r>
            <a:r>
              <a:rPr lang="fi-FI" sz="1200" dirty="0" err="1" smtClean="0"/>
              <a:t>kehittämis</a:t>
            </a:r>
            <a:r>
              <a:rPr lang="fi-FI" sz="1200" dirty="0" smtClean="0"/>
              <a:t>- ja oppimisympäristö</a:t>
            </a:r>
          </a:p>
          <a:p>
            <a:r>
              <a:rPr lang="fi-FI" sz="1200" b="1" dirty="0" smtClean="0"/>
              <a:t>Joukkueen valmentaja/ joukkueenjohtaja luo pelaajille tunnukset ennen </a:t>
            </a:r>
            <a:r>
              <a:rPr lang="fi-FI" sz="1200" b="1" dirty="0" smtClean="0"/>
              <a:t>FBA-tapahtumaa</a:t>
            </a:r>
            <a:endParaRPr lang="fi-FI" sz="1200" b="1" dirty="0" smtClean="0"/>
          </a:p>
          <a:p>
            <a:pPr lvl="1"/>
            <a:r>
              <a:rPr lang="fi-FI" sz="1200" b="1" dirty="0"/>
              <a:t>Alaikäisen pelaajan kohdalla huoltajan on hyväksyttävä </a:t>
            </a:r>
            <a:r>
              <a:rPr lang="fi-FI" sz="1200" b="1" dirty="0" smtClean="0"/>
              <a:t>MyEWay-palvelun </a:t>
            </a:r>
            <a:r>
              <a:rPr lang="fi-FI" sz="1200" b="1" dirty="0"/>
              <a:t>käyttöehdot ja aktivoitava pelaajan tunnukset ennen käyttöä (ennen </a:t>
            </a:r>
            <a:r>
              <a:rPr lang="fi-FI" sz="1200" b="1" dirty="0" smtClean="0"/>
              <a:t>FBA-tapahtumaa</a:t>
            </a:r>
            <a:r>
              <a:rPr lang="fi-FI" sz="1200" b="1" dirty="0"/>
              <a:t>)</a:t>
            </a:r>
          </a:p>
          <a:p>
            <a:pPr lvl="1"/>
            <a:r>
              <a:rPr lang="fi-FI" sz="1200" b="1" dirty="0"/>
              <a:t>Tunnukset tulee olla pelaajalla tiedossa aina </a:t>
            </a:r>
            <a:r>
              <a:rPr lang="fi-FI" sz="1200" b="1" dirty="0" smtClean="0"/>
              <a:t>FBA-tapahtumaan </a:t>
            </a:r>
            <a:r>
              <a:rPr lang="fi-FI" sz="1200" b="1" dirty="0" smtClean="0"/>
              <a:t>tullessa</a:t>
            </a:r>
            <a:endParaRPr lang="fi-FI" sz="1200" dirty="0" smtClean="0"/>
          </a:p>
          <a:p>
            <a:r>
              <a:rPr lang="fi-FI" sz="1200" dirty="0" smtClean="0"/>
              <a:t>Pelaajan näkökulmasta </a:t>
            </a:r>
            <a:r>
              <a:rPr lang="fi-FI" sz="1200" dirty="0" smtClean="0"/>
              <a:t>MyEWay-palveluun </a:t>
            </a:r>
            <a:r>
              <a:rPr lang="fi-FI" sz="1200" dirty="0" smtClean="0"/>
              <a:t>tallennetaan kaikki </a:t>
            </a:r>
            <a:r>
              <a:rPr lang="fi-FI" sz="1200" dirty="0" smtClean="0"/>
              <a:t>FBA-tapahtumissa </a:t>
            </a:r>
            <a:r>
              <a:rPr lang="fi-FI" sz="1200" dirty="0" smtClean="0"/>
              <a:t>kerätty tieto kuten testitulokset, arvioinnit, kyselyt ja pelivideot</a:t>
            </a:r>
          </a:p>
          <a:p>
            <a:r>
              <a:rPr lang="fi-FI" sz="1200" dirty="0" smtClean="0"/>
              <a:t>Lisäksi </a:t>
            </a:r>
            <a:r>
              <a:rPr lang="fi-FI" sz="1200" dirty="0" smtClean="0"/>
              <a:t>MyEWay-palveluun </a:t>
            </a:r>
            <a:r>
              <a:rPr lang="fi-FI" sz="1200" dirty="0" smtClean="0"/>
              <a:t>tallennetaan tietoja pelaajan harjoittelusta ja pelaamisesta</a:t>
            </a:r>
          </a:p>
          <a:p>
            <a:pPr lvl="1"/>
            <a:r>
              <a:rPr lang="fi-FI" sz="1200" dirty="0" smtClean="0"/>
              <a:t>Joukkueen valmentaja lisää joukkuetapahtumat (pelaaja lisää näihin fiiliksen ja rasituksen)</a:t>
            </a:r>
          </a:p>
          <a:p>
            <a:pPr lvl="1"/>
            <a:r>
              <a:rPr lang="fi-FI" sz="1200" dirty="0" smtClean="0"/>
              <a:t>Pelaaja itse lisää omat tapahtumansa</a:t>
            </a:r>
          </a:p>
          <a:p>
            <a:r>
              <a:rPr lang="fi-FI" sz="1200" dirty="0" smtClean="0"/>
              <a:t>Pelaaja pääsee katsomaan </a:t>
            </a:r>
            <a:r>
              <a:rPr lang="fi-FI" sz="1200" dirty="0" smtClean="0"/>
              <a:t>MyEWay-palvelussa </a:t>
            </a:r>
            <a:r>
              <a:rPr lang="fi-FI" sz="1200" dirty="0" smtClean="0"/>
              <a:t>omia tietojaan (esim. testitulokset, harjoitustiedot, pelivideot)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err="1" smtClean="0"/>
              <a:t>Myeway</a:t>
            </a:r>
            <a:r>
              <a:rPr lang="fi-FI" sz="2400" dirty="0" smtClean="0"/>
              <a:t> </a:t>
            </a:r>
            <a:r>
              <a:rPr lang="fi-FI" sz="2400" dirty="0" err="1" smtClean="0"/>
              <a:t>fba</a:t>
            </a:r>
            <a:r>
              <a:rPr lang="fi-FI" sz="2400" dirty="0"/>
              <a:t>-</a:t>
            </a:r>
            <a:r>
              <a:rPr lang="fi-FI" sz="2400" dirty="0" smtClean="0"/>
              <a:t>toiminnassa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4400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28650" y="1263650"/>
            <a:ext cx="5785400" cy="305062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en-GB" sz="1200" dirty="0" err="1">
                <a:solidFill>
                  <a:schemeClr val="tx1"/>
                </a:solidFill>
                <a:latin typeface="Lexia" panose="02060503040202020203" pitchFamily="18" charset="0"/>
              </a:rPr>
              <a:t>K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ehittymisen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seuranta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Oma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taso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kehittyminen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Vertailu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tavoitetasoihin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oman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ikäluokan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parhaisiin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Videot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Omat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pelivideot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klipit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Harjoitevideot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</a:p>
          <a:p>
            <a:pPr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Harjoittelun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seuranta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ohjaus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Oman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harjoittelun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seuranta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Ohjeet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harjoitteluun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360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arviointi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Omat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vahvuudet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kehityskohteet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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kehityskeskustelu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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harjoittelu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  <a:sym typeface="Wingdings" panose="05000000000000000000" pitchFamily="2" charset="2"/>
            </a:endParaRPr>
          </a:p>
          <a:p>
            <a:pPr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Kommunikointi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  <a:sym typeface="Wingdings" panose="05000000000000000000" pitchFamily="2" charset="2"/>
            </a:endParaRPr>
          </a:p>
          <a:p>
            <a:pPr lvl="1">
              <a:buFont typeface="Arial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Viestit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ja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palaute</a:t>
            </a:r>
            <a:r>
              <a:rPr lang="en-GB" sz="12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valmentajalta</a:t>
            </a:r>
            <a:endParaRPr lang="en-GB" sz="12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err="1" smtClean="0">
                <a:latin typeface="Lexia" panose="02060503040202020203" pitchFamily="18" charset="0"/>
              </a:rPr>
              <a:t>Myeway</a:t>
            </a:r>
            <a:r>
              <a:rPr lang="en-GB" sz="2000" dirty="0" smtClean="0">
                <a:latin typeface="Lexia" panose="02060503040202020203" pitchFamily="18" charset="0"/>
              </a:rPr>
              <a:t> </a:t>
            </a:r>
            <a:r>
              <a:rPr lang="en-GB" sz="2000" dirty="0" err="1" smtClean="0">
                <a:latin typeface="Lexia" panose="02060503040202020203" pitchFamily="18" charset="0"/>
              </a:rPr>
              <a:t>avaintoiminnallisuudet</a:t>
            </a:r>
            <a:r>
              <a:rPr lang="en-GB" sz="2000" dirty="0" smtClean="0">
                <a:latin typeface="Lexia" panose="02060503040202020203" pitchFamily="18" charset="0"/>
              </a:rPr>
              <a:t> </a:t>
            </a:r>
            <a:r>
              <a:rPr lang="en-GB" sz="2000" dirty="0" err="1" smtClean="0">
                <a:latin typeface="Lexia" panose="02060503040202020203" pitchFamily="18" charset="0"/>
              </a:rPr>
              <a:t>pelaajan</a:t>
            </a:r>
            <a:r>
              <a:rPr lang="en-GB" sz="2000" dirty="0" smtClean="0">
                <a:latin typeface="Lexia" panose="02060503040202020203" pitchFamily="18" charset="0"/>
              </a:rPr>
              <a:t> </a:t>
            </a:r>
            <a:r>
              <a:rPr lang="en-GB" sz="2000" dirty="0" err="1" smtClean="0">
                <a:latin typeface="Lexia" panose="02060503040202020203" pitchFamily="18" charset="0"/>
              </a:rPr>
              <a:t>näkökulmasta</a:t>
            </a:r>
            <a:endParaRPr lang="fi-FI" sz="2000" dirty="0"/>
          </a:p>
        </p:txBody>
      </p:sp>
      <p:pic>
        <p:nvPicPr>
          <p:cNvPr id="4" name="Picture 3" descr="eerikkilä_summary.png"/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8"/>
          <a:stretch/>
        </p:blipFill>
        <p:spPr>
          <a:xfrm>
            <a:off x="6245786" y="947683"/>
            <a:ext cx="2466413" cy="402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1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1396799"/>
            <a:ext cx="7229205" cy="3550513"/>
          </a:xfrm>
        </p:spPr>
        <p:txBody>
          <a:bodyPr/>
          <a:lstStyle/>
          <a:p>
            <a:r>
              <a:rPr lang="fi-FI" dirty="0" smtClean="0"/>
              <a:t>Pelaaja/ alaikäisen pelaajan huoltaja saa sähköpostiinsa viestin (alla), jossa pyydetään aktivoimaan </a:t>
            </a:r>
            <a:r>
              <a:rPr lang="fi-FI" dirty="0" smtClean="0"/>
              <a:t>MyEWay-tunnukset</a:t>
            </a:r>
            <a:endParaRPr lang="fi-FI" dirty="0" smtClean="0"/>
          </a:p>
          <a:p>
            <a:pPr lvl="1"/>
            <a:r>
              <a:rPr lang="fi-FI" dirty="0" smtClean="0"/>
              <a:t>Tunnukset aktivoidaan hyväksymällä käyttöehdot (kuva oikealla)</a:t>
            </a:r>
          </a:p>
          <a:p>
            <a:pPr lvl="1"/>
            <a:endParaRPr lang="fi-FI" dirty="0"/>
          </a:p>
          <a:p>
            <a:pPr marL="0" indent="0">
              <a:buNone/>
            </a:pPr>
            <a:r>
              <a:rPr lang="fi-FI" sz="1200" dirty="0"/>
              <a:t>Sinulle ja huollettavallesi on luotu tunnukset Eerikkilän Urheiluopiston ylläpitämään sähköiseen </a:t>
            </a:r>
            <a:r>
              <a:rPr lang="fi-FI" sz="1200" dirty="0" err="1"/>
              <a:t>kehittymis</a:t>
            </a:r>
            <a:r>
              <a:rPr lang="fi-FI" sz="1200" dirty="0"/>
              <a:t>- ja oppimisympäristöön. Ennen kuin pelaaja voi aloittaa järjestelmän käytön, huoltaja tulee vahvistaa järjestelmän käyttöehdot omasta ja pelaajan puolesta. </a:t>
            </a:r>
            <a:br>
              <a:rPr lang="fi-FI" sz="1200" dirty="0"/>
            </a:br>
            <a:r>
              <a:rPr lang="fi-FI" sz="1200" dirty="0"/>
              <a:t/>
            </a:r>
            <a:br>
              <a:rPr lang="fi-FI" sz="1200" dirty="0"/>
            </a:br>
            <a:r>
              <a:rPr lang="fi-FI" sz="1200" dirty="0"/>
              <a:t>Vaihe 1) Ympäristön käyttöä varten Sinun tulee ensin hyväksyä käyttöehdot ja aktivoida oma huoltajatunnuksesi. </a:t>
            </a:r>
            <a:br>
              <a:rPr lang="fi-FI" sz="1200" dirty="0"/>
            </a:br>
            <a:r>
              <a:rPr lang="fi-FI" sz="1200" dirty="0"/>
              <a:t>Aktivoi oma tunnus: &lt;linkki&gt;</a:t>
            </a:r>
            <a:br>
              <a:rPr lang="fi-FI" sz="1200" dirty="0"/>
            </a:br>
            <a:r>
              <a:rPr lang="fi-FI" sz="1200" dirty="0"/>
              <a:t/>
            </a:r>
            <a:br>
              <a:rPr lang="fi-FI" sz="1200" dirty="0"/>
            </a:br>
            <a:r>
              <a:rPr lang="fi-FI" sz="1200" dirty="0"/>
              <a:t>Vaihe 2) Oman tilisi aktivoinnin jälkeen voit kirjautua järjestelmään ja aktivoida huollettavan tilin. Löydät huollettavasi </a:t>
            </a:r>
            <a:r>
              <a:rPr lang="fi-FI" sz="1200" dirty="0" smtClean="0"/>
              <a:t>tiedot 'Pelaajat’-sivulta.</a:t>
            </a:r>
            <a:r>
              <a:rPr lang="fi-FI" sz="1200" dirty="0"/>
              <a:t/>
            </a:r>
            <a:br>
              <a:rPr lang="fi-FI" sz="1200" dirty="0"/>
            </a:br>
            <a:r>
              <a:rPr lang="fi-FI" sz="1200" dirty="0"/>
              <a:t/>
            </a:r>
            <a:br>
              <a:rPr lang="fi-FI" sz="1200" dirty="0"/>
            </a:br>
            <a:r>
              <a:rPr lang="fi-FI" sz="1200" dirty="0"/>
              <a:t>Tunnus:</a:t>
            </a:r>
            <a:br>
              <a:rPr lang="fi-FI" sz="1200" dirty="0"/>
            </a:br>
            <a:r>
              <a:rPr lang="fi-FI" sz="1200" dirty="0"/>
              <a:t>Salasana:</a:t>
            </a:r>
            <a:br>
              <a:rPr lang="fi-FI" sz="1200" dirty="0"/>
            </a:br>
            <a:r>
              <a:rPr lang="fi-FI" sz="1200" dirty="0"/>
              <a:t/>
            </a:r>
            <a:br>
              <a:rPr lang="fi-FI" sz="1200" dirty="0"/>
            </a:br>
            <a:r>
              <a:rPr lang="fi-FI" sz="1200" dirty="0"/>
              <a:t/>
            </a:r>
            <a:br>
              <a:rPr lang="fi-FI" sz="1200" dirty="0"/>
            </a:br>
            <a:r>
              <a:rPr lang="fi-FI" sz="1200" dirty="0"/>
              <a:t/>
            </a:r>
            <a:br>
              <a:rPr lang="fi-FI" sz="1200" dirty="0"/>
            </a:br>
            <a:r>
              <a:rPr lang="fi-FI" sz="1200" dirty="0"/>
              <a:t/>
            </a:r>
            <a:br>
              <a:rPr lang="fi-FI" sz="1200" dirty="0"/>
            </a:br>
            <a:endParaRPr lang="fi-FI" sz="1200" dirty="0"/>
          </a:p>
          <a:p>
            <a:endParaRPr lang="fi-FI" sz="1200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Tunnusten aktivointi</a:t>
            </a:r>
            <a:endParaRPr lang="fi-FI" sz="2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004" y="911786"/>
            <a:ext cx="990562" cy="408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1396800"/>
            <a:ext cx="7506607" cy="2628000"/>
          </a:xfrm>
        </p:spPr>
        <p:txBody>
          <a:bodyPr/>
          <a:lstStyle/>
          <a:p>
            <a:r>
              <a:rPr lang="fi-FI" sz="1200" dirty="0"/>
              <a:t>Kirjautuminen tapahtuu </a:t>
            </a:r>
            <a:r>
              <a:rPr lang="fi-FI" sz="1200" dirty="0" smtClean="0"/>
              <a:t>osoitteessa </a:t>
            </a:r>
            <a:r>
              <a:rPr lang="fi-FI" sz="1200" dirty="0" smtClean="0">
                <a:hlinkClick r:id="rId2"/>
              </a:rPr>
              <a:t>https://myeway.fi/#/</a:t>
            </a:r>
            <a:r>
              <a:rPr lang="fi-FI" sz="1200" dirty="0" smtClean="0"/>
              <a:t>, josta </a:t>
            </a:r>
            <a:r>
              <a:rPr lang="fi-FI" sz="1200" dirty="0"/>
              <a:t>voi tarvittaessa myös tilata uuden salasanan</a:t>
            </a:r>
          </a:p>
          <a:p>
            <a:pPr lvl="1"/>
            <a:r>
              <a:rPr lang="fi-FI" sz="1200" dirty="0"/>
              <a:t>Salasanan vaihto tapahtuu valitsemalla valikosta oma profiilini ja sieltä vaihda salasana</a:t>
            </a:r>
            <a:endParaRPr lang="fi-FI" sz="1200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kirjautuminen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6916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934467"/>
            <a:ext cx="7977762" cy="3719419"/>
          </a:xfrm>
        </p:spPr>
        <p:txBody>
          <a:bodyPr/>
          <a:lstStyle/>
          <a:p>
            <a:r>
              <a:rPr lang="fi-FI" sz="1000" dirty="0" smtClean="0"/>
              <a:t>Kirjautumisen jälkeen näkyviin tulee kalenteri, josta pääset lisäämään tapahtumia klikkaamalla </a:t>
            </a:r>
            <a:r>
              <a:rPr lang="fi-FI" sz="1000" dirty="0" smtClean="0"/>
              <a:t>”+</a:t>
            </a:r>
            <a:r>
              <a:rPr lang="fi-FI" sz="1000" dirty="0" smtClean="0"/>
              <a:t>Oma </a:t>
            </a:r>
            <a:r>
              <a:rPr lang="fi-FI" sz="1000" dirty="0" smtClean="0"/>
              <a:t>tapahtuma”-painiketta</a:t>
            </a:r>
            <a:endParaRPr lang="fi-FI" sz="1000" dirty="0" smtClean="0"/>
          </a:p>
          <a:p>
            <a:r>
              <a:rPr lang="fi-FI" sz="1000" dirty="0" smtClean="0"/>
              <a:t>Lisää kalenterissa oleviin joukkueharjoituksiin harjoituksen jälkeen omat fiilikset ja kuormitus valitsemalla harjoitus kalenterista ja lisäämällä siihen päiväkirjamerkintä</a:t>
            </a:r>
          </a:p>
          <a:p>
            <a:r>
              <a:rPr lang="fi-FI" sz="1000" dirty="0" smtClean="0"/>
              <a:t>Jos et pysty osallistumaan johonkin kalenterissa olevaan joukkuetapahtumaan, valitse tapahtuma kalenterista ja klikkaa </a:t>
            </a:r>
            <a:r>
              <a:rPr lang="fi-FI" sz="1000" dirty="0" smtClean="0"/>
              <a:t>”En osallistu” -tapahtumaan</a:t>
            </a:r>
            <a:endParaRPr lang="fi-FI" sz="1000" dirty="0" smtClean="0"/>
          </a:p>
          <a:p>
            <a:r>
              <a:rPr lang="fi-FI" sz="1000" dirty="0" smtClean="0"/>
              <a:t>Lisää kalenteriin päivittäin</a:t>
            </a:r>
          </a:p>
          <a:p>
            <a:pPr lvl="1"/>
            <a:r>
              <a:rPr lang="fi-FI" sz="1000" dirty="0" smtClean="0"/>
              <a:t>Harjoituksesi</a:t>
            </a:r>
          </a:p>
          <a:p>
            <a:pPr lvl="2"/>
            <a:r>
              <a:rPr lang="fi-FI" sz="1000" dirty="0" smtClean="0"/>
              <a:t>Oma salibandy taito (salibandyn taitoharjoitteita omalla ajalla)</a:t>
            </a:r>
          </a:p>
          <a:p>
            <a:pPr lvl="2"/>
            <a:r>
              <a:rPr lang="fi-FI" sz="1000" dirty="0" smtClean="0"/>
              <a:t>Oma salibandy pienpelit (salibandyn pelaamista omalla ajalla)</a:t>
            </a:r>
          </a:p>
          <a:p>
            <a:pPr lvl="2"/>
            <a:r>
              <a:rPr lang="fi-FI" sz="1000" dirty="0" smtClean="0"/>
              <a:t>Ohjattu salibandy (ohjattu salibandy harjoitus – muu kuin joukkueharjoitus)</a:t>
            </a:r>
          </a:p>
          <a:p>
            <a:pPr lvl="2"/>
            <a:r>
              <a:rPr lang="fi-FI" sz="1000" dirty="0" smtClean="0"/>
              <a:t>Nopeus</a:t>
            </a:r>
          </a:p>
          <a:p>
            <a:pPr lvl="2"/>
            <a:r>
              <a:rPr lang="fi-FI" sz="1000" dirty="0" smtClean="0"/>
              <a:t>Voima</a:t>
            </a:r>
          </a:p>
          <a:p>
            <a:pPr lvl="2"/>
            <a:r>
              <a:rPr lang="fi-FI" sz="1000" dirty="0" smtClean="0"/>
              <a:t>Kestävyys</a:t>
            </a:r>
          </a:p>
          <a:p>
            <a:pPr lvl="2"/>
            <a:r>
              <a:rPr lang="fi-FI" sz="1000" dirty="0" smtClean="0"/>
              <a:t>Lihashuolto/ liikkuvuus</a:t>
            </a:r>
          </a:p>
          <a:p>
            <a:pPr lvl="2"/>
            <a:r>
              <a:rPr lang="fi-FI" sz="1000" dirty="0" smtClean="0"/>
              <a:t>Muu liikunta (esim. koululiikunta, muiden lajien harjoitukset)</a:t>
            </a:r>
          </a:p>
          <a:p>
            <a:pPr lvl="1"/>
            <a:r>
              <a:rPr lang="fi-FI" sz="1000" dirty="0" smtClean="0"/>
              <a:t>Unen laatu ja määrä</a:t>
            </a:r>
          </a:p>
          <a:p>
            <a:pPr lvl="1"/>
            <a:r>
              <a:rPr lang="fi-FI" sz="1000" dirty="0" smtClean="0"/>
              <a:t>Ravinnon laatu ja syödyt ateriat</a:t>
            </a:r>
          </a:p>
          <a:p>
            <a:r>
              <a:rPr lang="fi-FI" sz="1000" dirty="0" smtClean="0"/>
              <a:t>Lisää lisäksi mahdolliset loukkaantumiset (polvivamma, nilkkavamma yms.) ja poissaolot (esim. lomamatka, sairauspoissaolo)</a:t>
            </a:r>
          </a:p>
          <a:p>
            <a:r>
              <a:rPr lang="fi-FI" sz="1000" dirty="0" smtClean="0"/>
              <a:t>Yhteenvedon harjoittelun määrästä kyseisellä viikolla näet etusivullasi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Harjoituspäiväkirjan pitäminen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242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5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Eerikkilä">
      <a:dk1>
        <a:sysClr val="windowText" lastClr="000000"/>
      </a:dk1>
      <a:lt1>
        <a:sysClr val="window" lastClr="FFFFFF"/>
      </a:lt1>
      <a:dk2>
        <a:srgbClr val="A7A8AA"/>
      </a:dk2>
      <a:lt2>
        <a:srgbClr val="E7E6E6"/>
      </a:lt2>
      <a:accent1>
        <a:srgbClr val="1D4F91"/>
      </a:accent1>
      <a:accent2>
        <a:srgbClr val="63666A"/>
      </a:accent2>
      <a:accent3>
        <a:srgbClr val="003C71"/>
      </a:accent3>
      <a:accent4>
        <a:srgbClr val="FE5000"/>
      </a:accent4>
      <a:accent5>
        <a:srgbClr val="A59C94"/>
      </a:accent5>
      <a:accent6>
        <a:srgbClr val="D9D9D6"/>
      </a:accent6>
      <a:hlink>
        <a:srgbClr val="0563C1"/>
      </a:hlink>
      <a:folHlink>
        <a:srgbClr val="954F72"/>
      </a:folHlink>
    </a:clrScheme>
    <a:fontScheme name="Mukautettu 1">
      <a:majorFont>
        <a:latin typeface="Lexia"/>
        <a:ea typeface=""/>
        <a:cs typeface=""/>
      </a:majorFont>
      <a:minorFont>
        <a:latin typeface="Lex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A diapohjat" id="{337144AC-DBAE-466A-BC47-653DA13000E3}" vid="{7EE64B81-CE71-4969-B0A5-77BADF1D4D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F70A5906A3929409B5EFFBEDD8E3304" ma:contentTypeVersion="1" ma:contentTypeDescription="Luo uusi asiakirja." ma:contentTypeScope="" ma:versionID="96fd0898081ca6a122c4f9eba8a02a73">
  <xsd:schema xmlns:xsd="http://www.w3.org/2001/XMLSchema" xmlns:xs="http://www.w3.org/2001/XMLSchema" xmlns:p="http://schemas.microsoft.com/office/2006/metadata/properties" xmlns:ns3="815198b1-361e-4d7e-be5b-244647b48d7a" targetNamespace="http://schemas.microsoft.com/office/2006/metadata/properties" ma:root="true" ma:fieldsID="c56d64eafdb5790f03875098866e6a91" ns3:_="">
    <xsd:import namespace="815198b1-361e-4d7e-be5b-244647b48d7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198b1-361e-4d7e-be5b-244647b48d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772048-C8B9-41A1-8247-D554464BA2F5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15198b1-361e-4d7e-be5b-244647b48d7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839081-D767-47AB-BACC-BC94141806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F80638-FC7C-486A-9E06-0D68BEDAA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5198b1-361e-4d7e-be5b-244647b48d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FBA diapohjat</Template>
  <TotalTime>384</TotalTime>
  <Words>372</Words>
  <Application>Microsoft Office PowerPoint</Application>
  <PresentationFormat>Mukautettu</PresentationFormat>
  <Paragraphs>51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Lexia</vt:lpstr>
      <vt:lpstr>Wingdings</vt:lpstr>
      <vt:lpstr>Office-teema</vt:lpstr>
      <vt:lpstr>PowerPoint-esitys</vt:lpstr>
      <vt:lpstr>pelaajalle  tehtävät ennen fba-tapahtumaa - tunnusten aktivointi huoltajan toimesta - harjoituspäiväkirjan pitäminen</vt:lpstr>
      <vt:lpstr>Myeway fba-toiminnassa</vt:lpstr>
      <vt:lpstr>Myeway avaintoiminnallisuudet pelaajan näkökulmasta</vt:lpstr>
      <vt:lpstr>Tunnusten aktivointi</vt:lpstr>
      <vt:lpstr>kirjautuminen</vt:lpstr>
      <vt:lpstr>Harjoituspäiväkirjan pitäminen</vt:lpstr>
      <vt:lpstr>PowerPoint-esitys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Miikka Lamu</dc:creator>
  <cp:lastModifiedBy>Samuli Tiensuu</cp:lastModifiedBy>
  <cp:revision>51</cp:revision>
  <dcterms:created xsi:type="dcterms:W3CDTF">2015-04-16T14:04:44Z</dcterms:created>
  <dcterms:modified xsi:type="dcterms:W3CDTF">2018-05-14T07:36:13Z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0x010100CF70A5906A3929409B5EFFBEDD8E3304</vt:lpwstr>
  </property>
</Properties>
</file>